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.jpg" ContentType="image/jpeg"/>
  <Override PartName="/ppt/media/image4.jp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21.jpg" ContentType="image/jpe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sldIdLst>
    <p:sldId id="257" r:id="rId2"/>
    <p:sldId id="258" r:id="rId3"/>
    <p:sldId id="312" r:id="rId4"/>
    <p:sldId id="260" r:id="rId5"/>
    <p:sldId id="261" r:id="rId6"/>
    <p:sldId id="262" r:id="rId7"/>
    <p:sldId id="263" r:id="rId8"/>
    <p:sldId id="264" r:id="rId9"/>
    <p:sldId id="265" r:id="rId10"/>
    <p:sldId id="313" r:id="rId11"/>
    <p:sldId id="268" r:id="rId12"/>
    <p:sldId id="279" r:id="rId13"/>
    <p:sldId id="269" r:id="rId14"/>
    <p:sldId id="270" r:id="rId15"/>
    <p:sldId id="315" r:id="rId16"/>
    <p:sldId id="335" r:id="rId17"/>
    <p:sldId id="320" r:id="rId18"/>
    <p:sldId id="319" r:id="rId19"/>
    <p:sldId id="318" r:id="rId20"/>
    <p:sldId id="323" r:id="rId21"/>
    <p:sldId id="324" r:id="rId22"/>
    <p:sldId id="326" r:id="rId23"/>
    <p:sldId id="325" r:id="rId24"/>
    <p:sldId id="327" r:id="rId25"/>
    <p:sldId id="328" r:id="rId26"/>
    <p:sldId id="336" r:id="rId27"/>
    <p:sldId id="337" r:id="rId28"/>
    <p:sldId id="286" r:id="rId29"/>
    <p:sldId id="287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24"/>
    <p:restoredTop sz="94719"/>
  </p:normalViewPr>
  <p:slideViewPr>
    <p:cSldViewPr>
      <p:cViewPr varScale="1">
        <p:scale>
          <a:sx n="196" d="100"/>
          <a:sy n="196" d="100"/>
        </p:scale>
        <p:origin x="432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D1C788-56A1-2E45-A024-5C42A74F7F0E}" type="datetimeFigureOut">
              <a:rPr lang="en-US" smtClean="0"/>
              <a:t>7/24/24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012F9F-468F-E040-8F6D-DB6B5D370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38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2baa635cc9_0_50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g22baa635cc9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8a1700b9ff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8a1700b9ff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961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86984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4253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75601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9544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4853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9654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f305d12f4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f305d12f4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8975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84723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4760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57212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6886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8a1700b9ff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8a1700b9ff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0704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2a331324f2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g22a331324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f305d12f47_1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f305d12f47_1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2baa635cc9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2baa635cc9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Давайте поближе познакомимся с ОТУС.</a:t>
            </a:r>
            <a:endParaRPr sz="14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ОТУС задумывался как компания, которая позволяет обучаться у опытных специалистов высокого уровня в различных областях IT, каждого из которых мы обучаем, как эффективно преподавать.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Мы сторонники обучения у практиков, а не теоретиков, поэтому все наши преподаватели являются действующими специалистами, что позволяет им постоянно быть в курсе лучших решений и оперативно дополнять программу необходимыми изменениями.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Изначально мы создавали курсы для повышения квалификации действующих специалистов в области IT, но стали получать множество запросов на обучение с нуля, поэтому сейчас мы даем возможность любому замотивированному человеку освоить специальность в области IT.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f305d12f47_1_9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</a:rPr>
              <a:t>В связи с тем, что OTUS имеет образовательную лицензию, поэтому наши курсы являются программами повышения квалификации и профессиональной переподготовки.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Программы курсов в OTUS разрабатываются на основе того, что требуется на данный момент на кадровом рынке в топовые компании. </a:t>
            </a:r>
            <a:endParaRPr/>
          </a:p>
        </p:txBody>
      </p:sp>
      <p:sp>
        <p:nvSpPr>
          <p:cNvPr id="339" name="Google Shape;339;gf305d12f47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79274" y="383031"/>
            <a:ext cx="3855085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7/24/24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0783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2454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7/24/24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787699" y="1397762"/>
            <a:ext cx="1944370" cy="31426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1" i="0">
                <a:solidFill>
                  <a:srgbClr val="FF990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22787" y="1120140"/>
            <a:ext cx="1875790" cy="3541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7/24/24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7/24/24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7/24/24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ТИТУЛЬНЫЙ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8" y="-10075"/>
            <a:ext cx="9161923" cy="51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1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3275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Белый слайд + заголовок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9578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Тема вебинара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500"/>
              <a:buNone/>
              <a:defRPr sz="15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16680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8488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699247" y="4876800"/>
            <a:ext cx="1298448" cy="14630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9274" y="383031"/>
            <a:ext cx="4399915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161125" y="2344927"/>
            <a:ext cx="4507230" cy="24053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7/24/24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9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5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51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svg"/><Relationship Id="rId11" Type="http://schemas.openxmlformats.org/officeDocument/2006/relationships/image" Target="../media/image50.pn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Relationship Id="rId14" Type="http://schemas.openxmlformats.org/officeDocument/2006/relationships/image" Target="../media/image5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mlflow.org/docs/latest/getting-started/index.htm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lflow.org/docs/latest/getting-started/index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://www.linkedin.com/in/igor-stureiko" TargetMode="External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image" Target="../media/image70.png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igor-stureiko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258" name="Google Shape;258;p62"/>
          <p:cNvSpPr txBox="1">
            <a:spLocks noGrp="1"/>
          </p:cNvSpPr>
          <p:nvPr>
            <p:ph type="title"/>
          </p:nvPr>
        </p:nvSpPr>
        <p:spPr>
          <a:xfrm>
            <a:off x="944650" y="1477350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MLOps</a:t>
            </a:r>
            <a:br>
              <a:rPr lang="en-US" dirty="0"/>
            </a:br>
            <a:r>
              <a:rPr lang="en-US" sz="3200" dirty="0" err="1"/>
              <a:t>MLFlow</a:t>
            </a:r>
            <a:r>
              <a:rPr lang="en-US" sz="3200" dirty="0"/>
              <a:t> – </a:t>
            </a:r>
            <a:r>
              <a:rPr lang="ru-RU" sz="3200" dirty="0" err="1"/>
              <a:t>логирование</a:t>
            </a:r>
            <a:r>
              <a:rPr lang="ru-RU" sz="3200" dirty="0"/>
              <a:t> экспериментов</a:t>
            </a:r>
            <a:endParaRPr lang="en-US" sz="6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7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Напишите, пожалуйста, в чат подходящую цифру</a:t>
            </a:r>
            <a:endParaRPr/>
          </a:p>
        </p:txBody>
      </p:sp>
      <p:sp>
        <p:nvSpPr>
          <p:cNvPr id="376" name="Google Shape;376;p73"/>
          <p:cNvSpPr txBox="1">
            <a:spLocks noGrp="1"/>
          </p:cNvSpPr>
          <p:nvPr>
            <p:ph type="body" idx="4294967295"/>
          </p:nvPr>
        </p:nvSpPr>
        <p:spPr>
          <a:xfrm>
            <a:off x="567875" y="1930253"/>
            <a:ext cx="49998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 b="1">
                <a:solidFill>
                  <a:srgbClr val="FF7700"/>
                </a:solidFill>
              </a:rPr>
              <a:t>1</a:t>
            </a:r>
            <a:r>
              <a:rPr lang="ru" sz="1900" b="1"/>
              <a:t> -</a:t>
            </a:r>
            <a:r>
              <a:rPr lang="ru" sz="1900"/>
              <a:t> если уже учились у нас в компании 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 b="1">
                <a:solidFill>
                  <a:srgbClr val="FF7700"/>
                </a:solidFill>
              </a:rPr>
              <a:t>2</a:t>
            </a:r>
            <a:r>
              <a:rPr lang="ru" sz="1900" b="1"/>
              <a:t> -</a:t>
            </a:r>
            <a:r>
              <a:rPr lang="ru" sz="1900"/>
              <a:t> если НЕ учились, но слышали о нас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 b="1">
                <a:solidFill>
                  <a:srgbClr val="FF7700"/>
                </a:solidFill>
              </a:rPr>
              <a:t>3</a:t>
            </a:r>
            <a:r>
              <a:rPr lang="ru" sz="1900" b="1"/>
              <a:t> -</a:t>
            </a:r>
            <a:r>
              <a:rPr lang="ru" sz="1900"/>
              <a:t> если впервые знакомитесь с OTUS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77" name="Google Shape;377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3650" y="3239988"/>
            <a:ext cx="651601" cy="65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0150" y="1569211"/>
            <a:ext cx="6653530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5400" spc="-95" dirty="0">
                <a:solidFill>
                  <a:srgbClr val="FFFFFF"/>
                </a:solidFill>
              </a:rPr>
              <a:t>Версионирование</a:t>
            </a:r>
            <a:r>
              <a:rPr sz="5400" spc="-290" dirty="0">
                <a:solidFill>
                  <a:srgbClr val="FFFFFF"/>
                </a:solidFill>
              </a:rPr>
              <a:t> </a:t>
            </a:r>
            <a:r>
              <a:rPr sz="5400" spc="-50" dirty="0">
                <a:solidFill>
                  <a:srgbClr val="FFFFFF"/>
                </a:solidFill>
              </a:rPr>
              <a:t>и </a:t>
            </a:r>
            <a:r>
              <a:rPr sz="5400" spc="-10" dirty="0">
                <a:solidFill>
                  <a:srgbClr val="FFFFFF"/>
                </a:solidFill>
              </a:rPr>
              <a:t>воспроизводимость</a:t>
            </a:r>
            <a:endParaRPr sz="5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8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Ключевые тезисы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44" name="Google Shape;444;p84"/>
          <p:cNvGraphicFramePr/>
          <p:nvPr>
            <p:extLst>
              <p:ext uri="{D42A27DB-BD31-4B8C-83A1-F6EECF244321}">
                <p14:modId xmlns:p14="http://schemas.microsoft.com/office/powerpoint/2010/main" val="3753463439"/>
              </p:ext>
            </p:extLst>
          </p:nvPr>
        </p:nvGraphicFramePr>
        <p:xfrm>
          <a:off x="952500" y="1544194"/>
          <a:ext cx="7239000" cy="11429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MLFlow – </a:t>
                      </a:r>
                      <a:r>
                        <a:rPr lang="ru-RU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система управления жизненным циклом </a:t>
                      </a: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ML-</a:t>
                      </a:r>
                      <a:r>
                        <a:rPr lang="ru-RU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проектов</a:t>
                      </a: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 </a:t>
                      </a:r>
                      <a:r>
                        <a:rPr lang="ru-RU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Помогает навести порядок</a:t>
                      </a: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ru-RU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и автоматизировать задачи (в том числе регулярное переобучение</a:t>
                      </a: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ru-RU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ваших моделей)</a:t>
                      </a: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</a:t>
                      </a:r>
                      <a:endParaRPr sz="11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Роботы надежнее людей</a:t>
                      </a: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, </a:t>
                      </a:r>
                      <a:r>
                        <a:rPr lang="ru-RU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все</a:t>
                      </a: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, </a:t>
                      </a:r>
                      <a:r>
                        <a:rPr lang="ru-RU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что можно автоматизировать</a:t>
                      </a: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, </a:t>
                      </a:r>
                      <a:r>
                        <a:rPr lang="ru-RU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нужно автоматизировать</a:t>
                      </a: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 </a:t>
                      </a:r>
                      <a:endParaRPr sz="11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a:t>MLOps – </a:t>
                      </a:r>
                      <a:r>
                        <a:rPr lang="ru-RU" sz="11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a:t>это инструменты + навыки</a:t>
                      </a: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a:t>. </a:t>
                      </a:r>
                      <a:r>
                        <a:rPr lang="ru-RU" sz="11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a:t>Причем навыки важнее инструментов</a:t>
                      </a: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a:t>. </a:t>
                      </a:r>
                      <a:endParaRPr sz="11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9247" y="4876800"/>
            <a:ext cx="1298448" cy="14630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Воспроизводимость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28800" y="994563"/>
            <a:ext cx="568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Как мы разрабатываем модели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834635-9714-255E-3D18-CC9ECF81B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99692"/>
            <a:ext cx="7772400" cy="348954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 тут не так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A9530B-B7FA-3C20-D892-70EA51AE7030}"/>
              </a:ext>
            </a:extLst>
          </p:cNvPr>
          <p:cNvSpPr txBox="1"/>
          <p:nvPr/>
        </p:nvSpPr>
        <p:spPr>
          <a:xfrm>
            <a:off x="1090867" y="1241086"/>
            <a:ext cx="336025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Много ручного труда</a:t>
            </a:r>
          </a:p>
          <a:p>
            <a:pPr>
              <a:spcBef>
                <a:spcPts val="600"/>
              </a:spcBef>
            </a:pP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Долго и унизительно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контекст утрачивается очень быстро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;</a:t>
            </a:r>
            <a:endParaRPr lang="en-RU" sz="140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193BC2-6FDF-F833-FCEA-07867A1CC605}"/>
              </a:ext>
            </a:extLst>
          </p:cNvPr>
          <p:cNvSpPr txBox="1"/>
          <p:nvPr/>
        </p:nvSpPr>
        <p:spPr>
          <a:xfrm>
            <a:off x="5061799" y="1240982"/>
            <a:ext cx="336025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Локальные эксперименты</a:t>
            </a:r>
          </a:p>
          <a:p>
            <a:pPr>
              <a:spcBef>
                <a:spcPts val="600"/>
              </a:spcBef>
            </a:pP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Разные окружения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бардак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;</a:t>
            </a:r>
            <a:endParaRPr lang="en-RU" sz="140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D179EF-0677-7728-1D02-3A2646035764}"/>
              </a:ext>
            </a:extLst>
          </p:cNvPr>
          <p:cNvSpPr txBox="1"/>
          <p:nvPr/>
        </p:nvSpPr>
        <p:spPr>
          <a:xfrm>
            <a:off x="1090867" y="2125273"/>
            <a:ext cx="336025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Ничего не версионируется</a:t>
            </a:r>
          </a:p>
          <a:p>
            <a:pPr>
              <a:spcBef>
                <a:spcPts val="600"/>
              </a:spcBef>
            </a:pP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Ни данные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ни результаты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ни модели (веса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иногда даже код)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;</a:t>
            </a:r>
            <a:endParaRPr lang="en-RU" sz="140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A1A889-5AD2-A2D1-C6F3-B19B0BC3D611}"/>
              </a:ext>
            </a:extLst>
          </p:cNvPr>
          <p:cNvSpPr txBox="1"/>
          <p:nvPr/>
        </p:nvSpPr>
        <p:spPr>
          <a:xfrm>
            <a:off x="5061798" y="2125273"/>
            <a:ext cx="3642363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Разрыв между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ML </a:t>
            </a: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и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ML</a:t>
            </a:r>
            <a:endParaRPr lang="ru-RU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Bef>
                <a:spcPts val="600"/>
              </a:spcBef>
            </a:pP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Нет нормальной коммуникации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обмен результатами в почте/</a:t>
            </a:r>
            <a:r>
              <a:rPr lang="ru-RU" sz="1400" i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чатиках</a:t>
            </a: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 (бардак)</a:t>
            </a:r>
            <a:r>
              <a:rPr lang="en-US" sz="1400" i="1" dirty="0"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  <a:endParaRPr lang="en-R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0F8901-BDC0-5905-5724-C692960015E1}"/>
              </a:ext>
            </a:extLst>
          </p:cNvPr>
          <p:cNvSpPr txBox="1"/>
          <p:nvPr/>
        </p:nvSpPr>
        <p:spPr>
          <a:xfrm>
            <a:off x="1090867" y="3095435"/>
            <a:ext cx="336025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Разрыв между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ML </a:t>
            </a: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и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Ops</a:t>
            </a:r>
            <a:endParaRPr lang="ru-RU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Bef>
                <a:spcPts val="600"/>
              </a:spcBef>
            </a:pP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Разные стеки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,</a:t>
            </a: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 трудности перевода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;</a:t>
            </a:r>
            <a:endParaRPr lang="en-RU" sz="140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3425D1-CACA-4929-3634-FA46DE2BACA1}"/>
              </a:ext>
            </a:extLst>
          </p:cNvPr>
          <p:cNvSpPr txBox="1"/>
          <p:nvPr/>
        </p:nvSpPr>
        <p:spPr>
          <a:xfrm>
            <a:off x="5061799" y="3095435"/>
            <a:ext cx="3642362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Разрыв в тестировании</a:t>
            </a:r>
          </a:p>
          <a:p>
            <a:pPr>
              <a:spcBef>
                <a:spcPts val="600"/>
              </a:spcBef>
            </a:pP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Модель и инфраструктура тестируются отдельно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;</a:t>
            </a:r>
            <a:endParaRPr lang="en-RU" sz="140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A5155E-5341-4EE7-7015-0DD059406EEA}"/>
              </a:ext>
            </a:extLst>
          </p:cNvPr>
          <p:cNvSpPr txBox="1"/>
          <p:nvPr/>
        </p:nvSpPr>
        <p:spPr>
          <a:xfrm>
            <a:off x="1090866" y="3849488"/>
            <a:ext cx="3642361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Разрыв в мониторинге</a:t>
            </a:r>
          </a:p>
          <a:p>
            <a:pPr>
              <a:spcBef>
                <a:spcPts val="600"/>
              </a:spcBef>
            </a:pP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Инфраструктура </a:t>
            </a:r>
            <a:r>
              <a:rPr lang="ru-RU" sz="1400" i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мониторится</a:t>
            </a: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 (возможно)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но если деградировала модель – у нас беда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;</a:t>
            </a: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endParaRPr lang="en-RU" sz="140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33F1E89-E7E5-8378-E108-E4DF7A0999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225" y="3162414"/>
            <a:ext cx="360000" cy="360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2749FF9-87E7-52B3-2BDC-9EEA293337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6225" y="2203311"/>
            <a:ext cx="360000" cy="360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A3E08EA-D974-2BD9-00DD-3EC0A2E413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26225" y="1327232"/>
            <a:ext cx="360000" cy="360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F69BF087-78B5-4F91-3FDC-288EE2382F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2992" y="3947910"/>
            <a:ext cx="360000" cy="360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0ADC22D-350C-EC1C-7FD8-3AF3CC6F611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2992" y="3162414"/>
            <a:ext cx="360000" cy="360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8F420D0-E626-B8A6-7DEC-28AC000B723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2992" y="2203311"/>
            <a:ext cx="360000" cy="360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FBD95C53-6FC0-7F89-CDBD-6111EF77209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72992" y="1323179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49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Зачем нам воспроизводимость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1F218-9FC5-4B9F-E9E7-EF81F420186D}"/>
              </a:ext>
            </a:extLst>
          </p:cNvPr>
          <p:cNvSpPr txBox="1"/>
          <p:nvPr/>
        </p:nvSpPr>
        <p:spPr>
          <a:xfrm>
            <a:off x="736853" y="1619271"/>
            <a:ext cx="2260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</a:rPr>
              <a:t>В исследованиях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259A5A-534D-E381-A724-266A43D18EC4}"/>
              </a:ext>
            </a:extLst>
          </p:cNvPr>
          <p:cNvSpPr txBox="1"/>
          <p:nvPr/>
        </p:nvSpPr>
        <p:spPr>
          <a:xfrm>
            <a:off x="736853" y="2071264"/>
            <a:ext cx="36399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Исследование – это коллаборация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Один в поле не воин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Если вы не можете повторить то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что сделал коллега (</a:t>
            </a:r>
            <a:r>
              <a:rPr lang="ru-RU" sz="1600" i="1" dirty="0">
                <a:latin typeface="Roboto Light" panose="02000000000000000000" pitchFamily="2" charset="0"/>
                <a:ea typeface="Roboto Light" panose="02000000000000000000" pitchFamily="2" charset="0"/>
              </a:rPr>
              <a:t>или узнать</a:t>
            </a:r>
            <a:r>
              <a:rPr lang="en-US" sz="16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600" i="1" dirty="0">
                <a:latin typeface="Roboto Light" panose="02000000000000000000" pitchFamily="2" charset="0"/>
                <a:ea typeface="Roboto Light" panose="02000000000000000000" pitchFamily="2" charset="0"/>
              </a:rPr>
              <a:t>чего он не сделал</a:t>
            </a: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прогресса не будет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99B5D0-420F-AC26-225D-B5EE72CB44AC}"/>
              </a:ext>
            </a:extLst>
          </p:cNvPr>
          <p:cNvSpPr txBox="1"/>
          <p:nvPr/>
        </p:nvSpPr>
        <p:spPr>
          <a:xfrm>
            <a:off x="4824258" y="1619271"/>
            <a:ext cx="1382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</a:rPr>
              <a:t>В бизнесе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753B84-F5DB-0F73-4CC0-548E3D819927}"/>
              </a:ext>
            </a:extLst>
          </p:cNvPr>
          <p:cNvSpPr txBox="1"/>
          <p:nvPr/>
        </p:nvSpPr>
        <p:spPr>
          <a:xfrm>
            <a:off x="4824258" y="2071264"/>
            <a:ext cx="36399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Никто не будет инвестировать в то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что работает по счастливой случайности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Бизнесу нужны надежные и предсказуемые системы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ошибки в которых можно исправить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Время – деньги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42609C-01FE-0275-D43D-475A83F04D06}"/>
              </a:ext>
            </a:extLst>
          </p:cNvPr>
          <p:cNvSpPr txBox="1"/>
          <p:nvPr/>
        </p:nvSpPr>
        <p:spPr>
          <a:xfrm>
            <a:off x="763531" y="4417890"/>
            <a:ext cx="4060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>
                <a:latin typeface="Roboto Light" panose="02000000000000000000" pitchFamily="2" charset="0"/>
                <a:ea typeface="Roboto Light" panose="02000000000000000000" pitchFamily="2" charset="0"/>
              </a:rPr>
              <a:t>Воспроизводимость – основа автоматизации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54879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Drift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0825BE-E1FD-97B0-5E6F-83F4CD215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94957"/>
            <a:ext cx="7772400" cy="319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80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Concept Drift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62D8DE-CA65-ADA9-D311-5889709F6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31" y="1424723"/>
            <a:ext cx="7214937" cy="338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89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Регулярное переобучение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F3EC85-CF81-A31D-439F-54895657A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223" y="1029391"/>
            <a:ext cx="6687553" cy="397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14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3"/>
          <p:cNvSpPr txBox="1"/>
          <p:nvPr/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Проверить, идет ли запись</a:t>
            </a:r>
            <a:endParaRPr sz="2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63"/>
          <p:cNvSpPr txBox="1"/>
          <p:nvPr/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Напишите 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«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»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 чат, если меня слышно и видно</a:t>
            </a:r>
            <a:endParaRPr sz="35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5" name="Google Shape;265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63"/>
          <p:cNvPicPr preferRelativeResize="0"/>
          <p:nvPr/>
        </p:nvPicPr>
        <p:blipFill rotWithShape="1">
          <a:blip r:embed="rId5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MLFlow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7084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 это</a:t>
            </a:r>
            <a:r>
              <a:rPr lang="en-US" dirty="0"/>
              <a:t>/</a:t>
            </a:r>
            <a:r>
              <a:rPr lang="ru-RU" dirty="0"/>
              <a:t>из чего состоит</a:t>
            </a:r>
            <a:endParaRPr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98BCEA4-6AC6-D827-676A-59DC009E4F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1376" y="1088192"/>
            <a:ext cx="497840" cy="4978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645187-8F4C-B845-8483-AD623F09FB6B}"/>
              </a:ext>
            </a:extLst>
          </p:cNvPr>
          <p:cNvSpPr txBox="1"/>
          <p:nvPr/>
        </p:nvSpPr>
        <p:spPr>
          <a:xfrm>
            <a:off x="1395663" y="1075502"/>
            <a:ext cx="6352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MLFlow – 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это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open-source 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платформа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,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 предназначенная для управления жизненным циклом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ml-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моделей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endParaRPr lang="en-RU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F23C8A-FE13-FE72-33E5-DCBAB274F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887538"/>
            <a:ext cx="7772400" cy="2119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A60FC1-6E51-6853-3DFC-372A6C00D7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0803" y="4416417"/>
            <a:ext cx="1430087" cy="436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B88293-38B2-3498-6E75-B88015E88C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958" y="4416417"/>
            <a:ext cx="1307409" cy="2588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15AC7A-64D7-B428-2443-FC475C0F5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2326" y="4437033"/>
            <a:ext cx="1763817" cy="247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20CEEA-D477-6628-9F56-13AB3022C8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7578" y="4419867"/>
            <a:ext cx="2306053" cy="2644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9AEF6E-092B-DCA9-83DE-2F8DD7F541A3}"/>
              </a:ext>
            </a:extLst>
          </p:cNvPr>
          <p:cNvCxnSpPr/>
          <p:nvPr/>
        </p:nvCxnSpPr>
        <p:spPr>
          <a:xfrm>
            <a:off x="771376" y="4236720"/>
            <a:ext cx="7686824" cy="0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91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Сценарии использования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10D51-08CA-70A1-128D-A48C3D962C8C}"/>
              </a:ext>
            </a:extLst>
          </p:cNvPr>
          <p:cNvSpPr txBox="1"/>
          <p:nvPr/>
        </p:nvSpPr>
        <p:spPr>
          <a:xfrm>
            <a:off x="1090867" y="1535726"/>
            <a:ext cx="336025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Трекинг экспериментов</a:t>
            </a:r>
          </a:p>
          <a:p>
            <a:pPr>
              <a:spcBef>
                <a:spcPts val="600"/>
              </a:spcBef>
            </a:pP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Храните гиперпараметры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метрики и результаты каждого эксперимента в одном месте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;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сравнивайте результаты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300" i="1" dirty="0">
                <a:latin typeface="Roboto Medium" panose="02000000000000000000" pitchFamily="2" charset="0"/>
                <a:ea typeface="Roboto Medium" panose="02000000000000000000" pitchFamily="2" charset="0"/>
              </a:rPr>
              <a:t>улучшайте модели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сохраняйте их в формате 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MLFlow Model.</a:t>
            </a:r>
            <a:endParaRPr lang="en-RU" sz="130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3A0A24-DE91-377D-1B9F-0DE03CB3F281}"/>
              </a:ext>
            </a:extLst>
          </p:cNvPr>
          <p:cNvSpPr txBox="1"/>
          <p:nvPr/>
        </p:nvSpPr>
        <p:spPr>
          <a:xfrm>
            <a:off x="5061799" y="1535622"/>
            <a:ext cx="3360250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Мониторинг модели</a:t>
            </a:r>
          </a:p>
          <a:p>
            <a:pPr>
              <a:spcBef>
                <a:spcPts val="600"/>
              </a:spcBef>
            </a:pP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Вы всегда знаете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какая модель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и какое окружение на проде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: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тестируйте модель в 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“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боевом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режиме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”,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не трогая прод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 В случае деградации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– переобучайте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   </a:t>
            </a:r>
            <a:endParaRPr lang="en-RU" sz="130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89D245-7E60-6F3D-F728-4F8990B65A91}"/>
              </a:ext>
            </a:extLst>
          </p:cNvPr>
          <p:cNvSpPr txBox="1"/>
          <p:nvPr/>
        </p:nvSpPr>
        <p:spPr>
          <a:xfrm>
            <a:off x="1090867" y="3478317"/>
            <a:ext cx="3360250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Выбор и внедрение модели</a:t>
            </a:r>
          </a:p>
          <a:p>
            <a:pPr>
              <a:spcBef>
                <a:spcPts val="600"/>
              </a:spcBef>
            </a:pP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Выбирайте лучшую модель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,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 регистрируйте в 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MLFlow Model Registry,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тестируйте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внедряйте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отслеживайте состояние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,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 обучайте и переобучайте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endParaRPr lang="en-RU" sz="130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8593B4-35E6-8FE5-6044-43D7A5963A3B}"/>
              </a:ext>
            </a:extLst>
          </p:cNvPr>
          <p:cNvSpPr txBox="1"/>
          <p:nvPr/>
        </p:nvSpPr>
        <p:spPr>
          <a:xfrm>
            <a:off x="5061799" y="3478317"/>
            <a:ext cx="3543722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Коллаборация</a:t>
            </a:r>
          </a:p>
          <a:p>
            <a:pPr>
              <a:spcBef>
                <a:spcPts val="600"/>
              </a:spcBef>
            </a:pP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MLFlow –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площадка для взаимодействия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: ML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и 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ML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обмениваются результатами экспериментов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ML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и 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Ops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обмениваются знаниями/артефактами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endParaRPr lang="en-RU" sz="130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5CE320D-7934-980D-5671-EB91FB67F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80850" y="3556355"/>
            <a:ext cx="360000" cy="360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809B190-0698-C6FB-3B71-2FCF2CE3D1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0850" y="1617819"/>
            <a:ext cx="360000" cy="360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48EF84C-35A8-5A17-18D6-3CB281DA3F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2992" y="3556355"/>
            <a:ext cx="360000" cy="360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AE8A679-428B-D44D-6A4C-59E9FA87A5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2992" y="1617819"/>
            <a:ext cx="360000" cy="360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4D294EDA-FA82-CDC3-6AF2-B1EE98F1E3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5734" y="1083675"/>
            <a:ext cx="468000" cy="4680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BD3471DA-791E-4B90-12C7-4031A163D97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096301" y="1083675"/>
            <a:ext cx="468000" cy="4680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B22DDB79-6A60-9BB9-FF0E-639A8A15F3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10893" y="3010317"/>
            <a:ext cx="468000" cy="468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E11E4925-DF01-7226-2B30-8B17BCF3A85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7987" y="3010317"/>
            <a:ext cx="468000" cy="468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FBF7A777-5950-E40C-3E71-10A7BCA090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5734" y="3010317"/>
            <a:ext cx="468000" cy="468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6C2C8940-B408-1F2F-D973-B873F3C3AE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62828" y="3010317"/>
            <a:ext cx="468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75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MLFlow Tracking</a:t>
            </a:r>
            <a:endParaRPr dirty="0"/>
          </a:p>
        </p:txBody>
      </p:sp>
      <p:pic>
        <p:nvPicPr>
          <p:cNvPr id="1026" name="Picture 2" descr="The basics of MLflow tracking.">
            <a:extLst>
              <a:ext uri="{FF2B5EF4-FFF2-40B4-BE49-F238E27FC236}">
                <a16:creationId xmlns:a16="http://schemas.microsoft.com/office/drawing/2014/main" id="{FC7FC2AB-26C2-DE73-A7F4-20BAE8698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81" y="1454916"/>
            <a:ext cx="7895237" cy="299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22C005-778B-7B8C-BBCD-C2BDC5BD42D8}"/>
              </a:ext>
            </a:extLst>
          </p:cNvPr>
          <p:cNvSpPr txBox="1"/>
          <p:nvPr/>
        </p:nvSpPr>
        <p:spPr>
          <a:xfrm>
            <a:off x="624381" y="4747107"/>
            <a:ext cx="27158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i="1" dirty="0">
                <a:latin typeface="Roboto Light" panose="02000000000000000000" pitchFamily="2" charset="0"/>
                <a:ea typeface="Roboto Light" panose="02000000000000000000" pitchFamily="2" charset="0"/>
              </a:rPr>
              <a:t>Источник</a:t>
            </a:r>
            <a:r>
              <a:rPr lang="en-US" sz="1100" i="1" dirty="0">
                <a:latin typeface="Roboto Light" panose="02000000000000000000" pitchFamily="2" charset="0"/>
                <a:ea typeface="Roboto Light" panose="02000000000000000000" pitchFamily="2" charset="0"/>
              </a:rPr>
              <a:t>: </a:t>
            </a:r>
            <a:r>
              <a:rPr lang="ru-RU" sz="1100" i="1" dirty="0">
                <a:latin typeface="Roboto Light" panose="02000000000000000000" pitchFamily="2" charset="0"/>
                <a:ea typeface="Roboto Light" panose="02000000000000000000" pitchFamily="2" charset="0"/>
                <a:hlinkClick r:id="rId4"/>
              </a:rPr>
              <a:t>официальная документация</a:t>
            </a:r>
            <a:endParaRPr lang="en-RU" sz="110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599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MLFlow</a:t>
            </a:r>
            <a:r>
              <a:rPr lang="ru-RU" dirty="0"/>
              <a:t> </a:t>
            </a:r>
            <a:r>
              <a:rPr lang="en-US" dirty="0"/>
              <a:t>Model Registry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88569C-A933-2858-0539-5104C4D01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39508"/>
            <a:ext cx="7772400" cy="317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66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HLD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22C005-778B-7B8C-BBCD-C2BDC5BD42D8}"/>
              </a:ext>
            </a:extLst>
          </p:cNvPr>
          <p:cNvSpPr txBox="1"/>
          <p:nvPr/>
        </p:nvSpPr>
        <p:spPr>
          <a:xfrm>
            <a:off x="624381" y="4747107"/>
            <a:ext cx="27158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i="1" dirty="0">
                <a:latin typeface="Roboto Light" panose="02000000000000000000" pitchFamily="2" charset="0"/>
                <a:ea typeface="Roboto Light" panose="02000000000000000000" pitchFamily="2" charset="0"/>
              </a:rPr>
              <a:t>Источник</a:t>
            </a:r>
            <a:r>
              <a:rPr lang="en-US" sz="1100" i="1" dirty="0">
                <a:latin typeface="Roboto Light" panose="02000000000000000000" pitchFamily="2" charset="0"/>
                <a:ea typeface="Roboto Light" panose="02000000000000000000" pitchFamily="2" charset="0"/>
              </a:rPr>
              <a:t>: </a:t>
            </a:r>
            <a:r>
              <a:rPr lang="ru-RU" sz="1100" i="1" dirty="0">
                <a:latin typeface="Roboto Light" panose="02000000000000000000" pitchFamily="2" charset="0"/>
                <a:ea typeface="Roboto Light" panose="02000000000000000000" pitchFamily="2" charset="0"/>
                <a:hlinkClick r:id="rId3"/>
              </a:rPr>
              <a:t>официальная документация</a:t>
            </a:r>
            <a:endParaRPr lang="en-RU" sz="110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CB2CB11-4D91-8977-204D-203328999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550" y="887992"/>
            <a:ext cx="6930600" cy="392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684602-A0D1-404B-5189-0A55F84FD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239992"/>
            <a:ext cx="2034273" cy="64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02F023-7C25-8846-AB12-F98B9CDE8CB9}"/>
              </a:ext>
            </a:extLst>
          </p:cNvPr>
          <p:cNvSpPr txBox="1"/>
          <p:nvPr/>
        </p:nvSpPr>
        <p:spPr>
          <a:xfrm>
            <a:off x="6959610" y="230062"/>
            <a:ext cx="19255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Bradley Hand" pitchFamily="2" charset="77"/>
              </a:rPr>
              <a:t>Рабочий вариант!</a:t>
            </a:r>
            <a:endParaRPr lang="en-US" sz="1600" dirty="0">
              <a:latin typeface="Bradley Hand" pitchFamily="2" charset="77"/>
            </a:endParaRP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3901C34D-E756-8148-B25B-512676642414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V="1">
            <a:off x="6629400" y="399338"/>
            <a:ext cx="330210" cy="488653"/>
          </a:xfrm>
          <a:prstGeom prst="curvedConnector2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048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Практика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1649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8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Ключевые тезисы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44" name="Google Shape;444;p84"/>
          <p:cNvGraphicFramePr/>
          <p:nvPr>
            <p:extLst>
              <p:ext uri="{D42A27DB-BD31-4B8C-83A1-F6EECF244321}">
                <p14:modId xmlns:p14="http://schemas.microsoft.com/office/powerpoint/2010/main" val="1234474613"/>
              </p:ext>
            </p:extLst>
          </p:nvPr>
        </p:nvGraphicFramePr>
        <p:xfrm>
          <a:off x="952500" y="1544194"/>
          <a:ext cx="7239000" cy="10058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Как установить </a:t>
                      </a:r>
                      <a:r>
                        <a:rPr lang="en-US" sz="1100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MLFlow</a:t>
                      </a:r>
                      <a:endParaRPr sz="11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Как запустить сервер трекинга экспериментов</a:t>
                      </a:r>
                      <a:endParaRPr sz="11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a:t>Как зафиксировать результаты эксперимента</a:t>
                      </a:r>
                      <a:endParaRPr sz="11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0170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0150" y="2028951"/>
            <a:ext cx="2977515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60" dirty="0">
                <a:solidFill>
                  <a:srgbClr val="FFFFFF"/>
                </a:solidFill>
              </a:rPr>
              <a:t>Вопросы?</a:t>
            </a:r>
            <a:endParaRPr sz="4900"/>
          </a:p>
        </p:txBody>
      </p:sp>
      <p:grpSp>
        <p:nvGrpSpPr>
          <p:cNvPr id="4" name="object 4"/>
          <p:cNvGrpSpPr/>
          <p:nvPr/>
        </p:nvGrpSpPr>
        <p:grpSpPr>
          <a:xfrm>
            <a:off x="719327" y="3368039"/>
            <a:ext cx="4048125" cy="668020"/>
            <a:chOff x="719327" y="3368039"/>
            <a:chExt cx="4048125" cy="66802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9327" y="3368039"/>
              <a:ext cx="664464" cy="66751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2607" y="3368039"/>
              <a:ext cx="664463" cy="66751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516749" y="3445255"/>
            <a:ext cx="17278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50" dirty="0">
                <a:solidFill>
                  <a:srgbClr val="FFFFFF"/>
                </a:solidFill>
                <a:latin typeface="Trebuchet MS"/>
                <a:cs typeface="Trebuchet MS"/>
              </a:rPr>
              <a:t>Ставим</a:t>
            </a:r>
            <a:r>
              <a:rPr sz="15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Trebuchet MS"/>
                <a:cs typeface="Trebuchet MS"/>
              </a:rPr>
              <a:t>“+”,</a:t>
            </a:r>
            <a:endParaRPr sz="1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500" dirty="0">
                <a:solidFill>
                  <a:srgbClr val="FFFFFF"/>
                </a:solidFill>
                <a:latin typeface="Trebuchet MS"/>
                <a:cs typeface="Trebuchet MS"/>
              </a:rPr>
              <a:t>если</a:t>
            </a:r>
            <a:r>
              <a:rPr sz="15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45" dirty="0">
                <a:solidFill>
                  <a:srgbClr val="FFFFFF"/>
                </a:solidFill>
                <a:latin typeface="Trebuchet MS"/>
                <a:cs typeface="Trebuchet MS"/>
              </a:rPr>
              <a:t>вопросы</a:t>
            </a:r>
            <a:r>
              <a:rPr sz="15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Trebuchet MS"/>
                <a:cs typeface="Trebuchet MS"/>
              </a:rPr>
              <a:t>есть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85424" y="3445255"/>
            <a:ext cx="170433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50" dirty="0">
                <a:solidFill>
                  <a:srgbClr val="FFFFFF"/>
                </a:solidFill>
                <a:latin typeface="Trebuchet MS"/>
                <a:cs typeface="Trebuchet MS"/>
              </a:rPr>
              <a:t>Ставим</a:t>
            </a:r>
            <a:r>
              <a:rPr sz="15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Trebuchet MS"/>
                <a:cs typeface="Trebuchet MS"/>
              </a:rPr>
              <a:t>“–”,</a:t>
            </a:r>
            <a:endParaRPr sz="1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500" dirty="0">
                <a:solidFill>
                  <a:srgbClr val="FFFFFF"/>
                </a:solidFill>
                <a:latin typeface="Trebuchet MS"/>
                <a:cs typeface="Trebuchet MS"/>
              </a:rPr>
              <a:t>если</a:t>
            </a:r>
            <a:r>
              <a:rPr sz="1500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FFFFFF"/>
                </a:solidFill>
                <a:latin typeface="Trebuchet MS"/>
                <a:cs typeface="Trebuchet MS"/>
              </a:rPr>
              <a:t>вопросов</a:t>
            </a:r>
            <a:r>
              <a:rPr sz="1500" spc="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Trebuchet MS"/>
                <a:cs typeface="Trebuchet MS"/>
              </a:rPr>
              <a:t>нет</a:t>
            </a:r>
            <a:endParaRPr sz="1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4949" y="1792731"/>
            <a:ext cx="588899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rgbClr val="FFFFFF"/>
                </a:solidFill>
              </a:rPr>
              <a:t>Знакомство</a:t>
            </a:r>
            <a:r>
              <a:rPr sz="4000" spc="-20" dirty="0">
                <a:solidFill>
                  <a:srgbClr val="FFFFFF"/>
                </a:solidFill>
              </a:rPr>
              <a:t> </a:t>
            </a:r>
            <a:r>
              <a:rPr sz="4000" dirty="0">
                <a:solidFill>
                  <a:srgbClr val="FFFFFF"/>
                </a:solidFill>
              </a:rPr>
              <a:t>с</a:t>
            </a:r>
            <a:r>
              <a:rPr sz="4000" spc="-20" dirty="0">
                <a:solidFill>
                  <a:srgbClr val="FFFFFF"/>
                </a:solidFill>
              </a:rPr>
              <a:t> </a:t>
            </a:r>
            <a:r>
              <a:rPr sz="4000" spc="-10" dirty="0">
                <a:solidFill>
                  <a:srgbClr val="FFFFFF"/>
                </a:solidFill>
              </a:rPr>
              <a:t>командой </a:t>
            </a:r>
            <a:r>
              <a:rPr sz="4000" spc="-150" dirty="0">
                <a:solidFill>
                  <a:srgbClr val="FFFFFF"/>
                </a:solidFill>
              </a:rPr>
              <a:t>и</a:t>
            </a:r>
            <a:r>
              <a:rPr sz="4000" spc="-204" dirty="0">
                <a:solidFill>
                  <a:srgbClr val="FFFFFF"/>
                </a:solidFill>
              </a:rPr>
              <a:t> </a:t>
            </a:r>
            <a:r>
              <a:rPr sz="4000" spc="-45" dirty="0">
                <a:solidFill>
                  <a:srgbClr val="FFFFFF"/>
                </a:solidFill>
              </a:rPr>
              <a:t>программой</a:t>
            </a:r>
            <a:r>
              <a:rPr sz="4000" spc="-200" dirty="0">
                <a:solidFill>
                  <a:srgbClr val="FFFFFF"/>
                </a:solidFill>
              </a:rPr>
              <a:t> </a:t>
            </a:r>
            <a:r>
              <a:rPr sz="4000" spc="-10" dirty="0">
                <a:solidFill>
                  <a:srgbClr val="FFFFFF"/>
                </a:solidFill>
              </a:rPr>
              <a:t>курса</a:t>
            </a:r>
            <a:endParaRPr sz="4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200" dirty="0"/>
              <a:t>ML</a:t>
            </a:r>
            <a:r>
              <a:rPr lang="en-US" dirty="0"/>
              <a:t>Ops</a:t>
            </a:r>
            <a:br>
              <a:rPr lang="en-US" sz="3200" dirty="0"/>
            </a:br>
            <a:r>
              <a:rPr lang="en-US" sz="2400" dirty="0" err="1"/>
              <a:t>MLFlow</a:t>
            </a:r>
            <a:r>
              <a:rPr lang="en-US" sz="2400" dirty="0"/>
              <a:t> – </a:t>
            </a:r>
            <a:r>
              <a:rPr lang="ru-RU" sz="2400" dirty="0" err="1"/>
              <a:t>логирование</a:t>
            </a:r>
            <a:r>
              <a:rPr lang="ru-RU" sz="2400" dirty="0"/>
              <a:t> экспериментов</a:t>
            </a:r>
            <a:endParaRPr b="0"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Открытый урок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2060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pic>
        <p:nvPicPr>
          <p:cNvPr id="8" name="Google Shape;278;p64">
            <a:extLst>
              <a:ext uri="{FF2B5EF4-FFF2-40B4-BE49-F238E27FC236}">
                <a16:creationId xmlns:a16="http://schemas.microsoft.com/office/drawing/2014/main" id="{DC03452F-6B2F-EA48-9B01-C3577A3005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DBDA60-D1B3-5B41-A4D2-CDAE2DD6B0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Google Shape;209;p48">
            <a:extLst>
              <a:ext uri="{FF2B5EF4-FFF2-40B4-BE49-F238E27FC236}">
                <a16:creationId xmlns:a16="http://schemas.microsoft.com/office/drawing/2014/main" id="{D0D012C5-1A3B-EC4C-B8A7-64C8AF21B41A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5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Команда</a:t>
            </a:r>
            <a:r>
              <a:rPr spc="-175" dirty="0"/>
              <a:t> </a:t>
            </a:r>
            <a:r>
              <a:rPr spc="-10" dirty="0"/>
              <a:t>курса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81095" y="1149604"/>
            <a:ext cx="4542155" cy="2435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 marR="2548890" indent="-6350">
              <a:lnSpc>
                <a:spcPct val="156300"/>
              </a:lnSpc>
              <a:spcBef>
                <a:spcPts val="100"/>
              </a:spcBef>
            </a:pPr>
            <a:r>
              <a:rPr sz="1600" b="1" spc="-10" dirty="0">
                <a:latin typeface="Trebuchet MS"/>
                <a:cs typeface="Trebuchet MS"/>
              </a:rPr>
              <a:t>Руководитель</a:t>
            </a:r>
            <a:r>
              <a:rPr sz="1600" b="1" spc="-75" dirty="0">
                <a:latin typeface="Trebuchet MS"/>
                <a:cs typeface="Trebuchet MS"/>
              </a:rPr>
              <a:t> </a:t>
            </a:r>
            <a:r>
              <a:rPr sz="1600" b="1" spc="-20" dirty="0">
                <a:latin typeface="Trebuchet MS"/>
                <a:cs typeface="Trebuchet MS"/>
              </a:rPr>
              <a:t>курса </a:t>
            </a:r>
            <a:r>
              <a:rPr sz="1600" b="1" spc="-20" dirty="0">
                <a:solidFill>
                  <a:srgbClr val="FF9900"/>
                </a:solidFill>
                <a:latin typeface="Trebuchet MS"/>
                <a:cs typeface="Trebuchet MS"/>
              </a:rPr>
              <a:t>Игорь</a:t>
            </a:r>
            <a:r>
              <a:rPr sz="1600" b="1" spc="-95" dirty="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sz="1600" b="1" spc="-10" dirty="0">
                <a:solidFill>
                  <a:srgbClr val="FF9900"/>
                </a:solidFill>
                <a:latin typeface="Trebuchet MS"/>
                <a:cs typeface="Trebuchet MS"/>
              </a:rPr>
              <a:t>Стурейко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sz="1200" b="1" spc="-40" dirty="0">
                <a:latin typeface="Trebuchet MS"/>
                <a:cs typeface="Trebuchet MS"/>
              </a:rPr>
              <a:t>Teamlead,</a:t>
            </a:r>
            <a:r>
              <a:rPr sz="1200" b="1" spc="-20" dirty="0">
                <a:latin typeface="Trebuchet MS"/>
                <a:cs typeface="Trebuchet MS"/>
              </a:rPr>
              <a:t> главный</a:t>
            </a:r>
            <a:r>
              <a:rPr sz="1200" b="1" spc="-30" dirty="0">
                <a:latin typeface="Trebuchet MS"/>
                <a:cs typeface="Trebuchet MS"/>
              </a:rPr>
              <a:t> </a:t>
            </a:r>
            <a:r>
              <a:rPr sz="1200" b="1" spc="-35" dirty="0">
                <a:latin typeface="Trebuchet MS"/>
                <a:cs typeface="Trebuchet MS"/>
              </a:rPr>
              <a:t>инженер</a:t>
            </a:r>
            <a:r>
              <a:rPr sz="1200" b="1" spc="-25" dirty="0">
                <a:latin typeface="Trebuchet MS"/>
                <a:cs typeface="Trebuchet MS"/>
              </a:rPr>
              <a:t> </a:t>
            </a:r>
            <a:r>
              <a:rPr sz="1200" b="1" spc="-10" dirty="0">
                <a:latin typeface="Trebuchet MS"/>
                <a:cs typeface="Trebuchet MS"/>
              </a:rPr>
              <a:t>проекта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200" b="1" spc="-25" dirty="0">
                <a:latin typeface="Trebuchet MS"/>
                <a:cs typeface="Trebuchet MS"/>
              </a:rPr>
              <a:t>Физический</a:t>
            </a:r>
            <a:r>
              <a:rPr sz="1200" b="1" spc="-40" dirty="0">
                <a:latin typeface="Trebuchet MS"/>
                <a:cs typeface="Trebuchet MS"/>
              </a:rPr>
              <a:t> </a:t>
            </a:r>
            <a:r>
              <a:rPr sz="1200" b="1" spc="-25" dirty="0">
                <a:latin typeface="Trebuchet MS"/>
                <a:cs typeface="Trebuchet MS"/>
              </a:rPr>
              <a:t>факультет</a:t>
            </a:r>
            <a:r>
              <a:rPr sz="1200" b="1" spc="-30" dirty="0">
                <a:latin typeface="Trebuchet MS"/>
                <a:cs typeface="Trebuchet MS"/>
              </a:rPr>
              <a:t> </a:t>
            </a:r>
            <a:r>
              <a:rPr sz="1200" b="1" spc="-10" dirty="0">
                <a:latin typeface="Trebuchet MS"/>
                <a:cs typeface="Trebuchet MS"/>
              </a:rPr>
              <a:t>МГУ,</a:t>
            </a:r>
            <a:r>
              <a:rPr sz="1200" b="1" spc="-2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PhD</a:t>
            </a:r>
            <a:r>
              <a:rPr sz="1200" b="1" spc="-35" dirty="0">
                <a:latin typeface="Trebuchet MS"/>
                <a:cs typeface="Trebuchet MS"/>
              </a:rPr>
              <a:t> </a:t>
            </a:r>
            <a:r>
              <a:rPr sz="1200" b="1" spc="-25" dirty="0">
                <a:latin typeface="Trebuchet MS"/>
                <a:cs typeface="Trebuchet MS"/>
              </a:rPr>
              <a:t>теоретическая </a:t>
            </a:r>
            <a:r>
              <a:rPr sz="1200" b="1" spc="-10" dirty="0">
                <a:latin typeface="Trebuchet MS"/>
                <a:cs typeface="Trebuchet MS"/>
              </a:rPr>
              <a:t>физика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30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163830">
              <a:lnSpc>
                <a:spcPts val="1420"/>
              </a:lnSpc>
            </a:pPr>
            <a:r>
              <a:rPr sz="1200" spc="50" dirty="0">
                <a:latin typeface="Trebuchet MS"/>
                <a:cs typeface="Trebuchet MS"/>
              </a:rPr>
              <a:t>15+</a:t>
            </a:r>
            <a:r>
              <a:rPr sz="1200" spc="1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лет</a:t>
            </a:r>
            <a:r>
              <a:rPr sz="1200" spc="2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опыта</a:t>
            </a:r>
            <a:r>
              <a:rPr sz="1200" spc="1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в</a:t>
            </a:r>
            <a:r>
              <a:rPr sz="1200" spc="2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прикладной</a:t>
            </a:r>
            <a:r>
              <a:rPr sz="1200" spc="1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математике</a:t>
            </a:r>
            <a:r>
              <a:rPr sz="1200" spc="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и</a:t>
            </a:r>
            <a:r>
              <a:rPr sz="1200" spc="1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математическом </a:t>
            </a:r>
            <a:r>
              <a:rPr sz="1200" spc="10" dirty="0">
                <a:latin typeface="Trebuchet MS"/>
                <a:cs typeface="Trebuchet MS"/>
              </a:rPr>
              <a:t>моделировании</a:t>
            </a:r>
            <a:r>
              <a:rPr sz="1200" spc="5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НИИгазэкономика</a:t>
            </a:r>
            <a:r>
              <a:rPr sz="1200" spc="6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ПАО</a:t>
            </a:r>
            <a:r>
              <a:rPr sz="1200" spc="6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Газпром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ts val="1420"/>
              </a:lnSpc>
            </a:pPr>
            <a:r>
              <a:rPr sz="1200" dirty="0">
                <a:latin typeface="Trebuchet MS"/>
                <a:cs typeface="Trebuchet MS"/>
              </a:rPr>
              <a:t>Руководил</a:t>
            </a:r>
            <a:r>
              <a:rPr sz="1200" spc="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командой,</a:t>
            </a:r>
            <a:r>
              <a:rPr sz="1200" spc="5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решающей</a:t>
            </a:r>
            <a:r>
              <a:rPr sz="1200" spc="4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прикладные</a:t>
            </a:r>
            <a:r>
              <a:rPr sz="1200" spc="6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задачи,</a:t>
            </a:r>
            <a:r>
              <a:rPr sz="1200" spc="5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вывод </a:t>
            </a:r>
            <a:r>
              <a:rPr sz="1200" dirty="0">
                <a:latin typeface="Trebuchet MS"/>
                <a:cs typeface="Trebuchet MS"/>
              </a:rPr>
              <a:t>готовых</a:t>
            </a:r>
            <a:r>
              <a:rPr sz="1200" spc="1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моделей</a:t>
            </a:r>
            <a:r>
              <a:rPr sz="1200" spc="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в</a:t>
            </a:r>
            <a:r>
              <a:rPr sz="1200" spc="1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продакшн</a:t>
            </a:r>
            <a:r>
              <a:rPr sz="1200" spc="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и</a:t>
            </a:r>
            <a:r>
              <a:rPr sz="1200" spc="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поддержку</a:t>
            </a:r>
            <a:r>
              <a:rPr sz="1200" spc="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решений</a:t>
            </a:r>
            <a:r>
              <a:rPr sz="1200" spc="5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у</a:t>
            </a:r>
            <a:r>
              <a:rPr sz="1200" spc="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клиента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14099" y="1195199"/>
            <a:ext cx="2430145" cy="3232785"/>
            <a:chOff x="614099" y="1195199"/>
            <a:chExt cx="2430145" cy="3232785"/>
          </a:xfrm>
        </p:grpSpPr>
        <p:sp>
          <p:nvSpPr>
            <p:cNvPr id="5" name="object 5"/>
            <p:cNvSpPr/>
            <p:nvPr/>
          </p:nvSpPr>
          <p:spPr>
            <a:xfrm>
              <a:off x="614099" y="1195199"/>
              <a:ext cx="520700" cy="3232785"/>
            </a:xfrm>
            <a:custGeom>
              <a:avLst/>
              <a:gdLst/>
              <a:ahLst/>
              <a:cxnLst/>
              <a:rect l="l" t="t" r="r" b="b"/>
              <a:pathLst>
                <a:path w="520700" h="3232785">
                  <a:moveTo>
                    <a:pt x="520200" y="0"/>
                  </a:moveTo>
                  <a:lnTo>
                    <a:pt x="0" y="0"/>
                  </a:lnTo>
                  <a:lnTo>
                    <a:pt x="0" y="3232500"/>
                  </a:lnTo>
                  <a:lnTo>
                    <a:pt x="520200" y="3232500"/>
                  </a:lnTo>
                  <a:lnTo>
                    <a:pt x="520200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924" y="1576773"/>
              <a:ext cx="2253984" cy="22105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Команда</a:t>
            </a:r>
            <a:r>
              <a:rPr spc="-175" dirty="0"/>
              <a:t> </a:t>
            </a:r>
            <a:r>
              <a:rPr spc="-10" dirty="0"/>
              <a:t>курса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dirty="0"/>
              <a:t>Вадим</a:t>
            </a:r>
            <a:r>
              <a:rPr spc="15" dirty="0"/>
              <a:t> </a:t>
            </a:r>
            <a:r>
              <a:rPr spc="-10" dirty="0"/>
              <a:t>Заигрин</a:t>
            </a: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000" b="0" dirty="0">
                <a:solidFill>
                  <a:srgbClr val="000000"/>
                </a:solidFill>
                <a:latin typeface="Trebuchet MS"/>
                <a:cs typeface="Trebuchet MS"/>
              </a:rPr>
              <a:t>Ведущий </a:t>
            </a:r>
            <a:r>
              <a:rPr sz="1000" b="0" spc="-10" dirty="0">
                <a:solidFill>
                  <a:srgbClr val="000000"/>
                </a:solidFill>
                <a:latin typeface="Trebuchet MS"/>
                <a:cs typeface="Trebuchet MS"/>
              </a:rPr>
              <a:t>консультант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135"/>
              </a:spcBef>
            </a:pPr>
            <a:endParaRPr sz="1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/>
              <a:t>Дмитрий</a:t>
            </a:r>
            <a:r>
              <a:rPr spc="-95" dirty="0"/>
              <a:t> </a:t>
            </a:r>
            <a:r>
              <a:rPr spc="-10" dirty="0"/>
              <a:t>Бугайченко</a:t>
            </a:r>
          </a:p>
          <a:p>
            <a:pPr marL="12700" marR="467995">
              <a:lnSpc>
                <a:spcPct val="118000"/>
              </a:lnSpc>
              <a:spcBef>
                <a:spcPts val="190"/>
              </a:spcBef>
            </a:pPr>
            <a:r>
              <a:rPr sz="1000" b="0" spc="10" dirty="0">
                <a:solidFill>
                  <a:srgbClr val="000000"/>
                </a:solidFill>
                <a:latin typeface="Trebuchet MS"/>
                <a:cs typeface="Trebuchet MS"/>
              </a:rPr>
              <a:t>Управляющий</a:t>
            </a:r>
            <a:r>
              <a:rPr sz="1000" b="0" spc="13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1000" b="0" spc="-10" dirty="0">
                <a:solidFill>
                  <a:srgbClr val="000000"/>
                </a:solidFill>
                <a:latin typeface="Trebuchet MS"/>
                <a:cs typeface="Trebuchet MS"/>
              </a:rPr>
              <a:t>директор </a:t>
            </a:r>
            <a:r>
              <a:rPr sz="1000" b="0" spc="-75" dirty="0">
                <a:solidFill>
                  <a:srgbClr val="000000"/>
                </a:solidFill>
                <a:latin typeface="Trebuchet MS"/>
                <a:cs typeface="Trebuchet MS"/>
              </a:rPr>
              <a:t>к.ф.-</a:t>
            </a:r>
            <a:r>
              <a:rPr sz="1000" b="0" spc="-20" dirty="0">
                <a:solidFill>
                  <a:srgbClr val="000000"/>
                </a:solidFill>
                <a:latin typeface="Trebuchet MS"/>
                <a:cs typeface="Trebuchet MS"/>
              </a:rPr>
              <a:t>м.н.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905"/>
              </a:spcBef>
            </a:pPr>
            <a:endParaRPr sz="1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/>
              <a:t>Петр</a:t>
            </a:r>
            <a:r>
              <a:rPr spc="-60" dirty="0"/>
              <a:t> </a:t>
            </a:r>
            <a:r>
              <a:rPr spc="-10" dirty="0"/>
              <a:t>Емельянов</a:t>
            </a: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000" b="0" spc="-25" dirty="0">
                <a:solidFill>
                  <a:srgbClr val="000000"/>
                </a:solidFill>
                <a:latin typeface="Trebuchet MS"/>
                <a:cs typeface="Trebuchet MS"/>
              </a:rPr>
              <a:t>CEO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135"/>
              </a:spcBef>
            </a:pPr>
            <a:endParaRPr sz="1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Павел</a:t>
            </a:r>
            <a:r>
              <a:rPr spc="-60" dirty="0"/>
              <a:t> </a:t>
            </a:r>
            <a:r>
              <a:rPr spc="-10" dirty="0"/>
              <a:t>Филонов</a:t>
            </a: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000" b="0" dirty="0">
                <a:solidFill>
                  <a:srgbClr val="000000"/>
                </a:solidFill>
                <a:latin typeface="Trebuchet MS"/>
                <a:cs typeface="Trebuchet MS"/>
              </a:rPr>
              <a:t>Собственный</a:t>
            </a:r>
            <a:r>
              <a:rPr sz="1000" b="0" spc="18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1000" b="0" spc="-10" dirty="0">
                <a:solidFill>
                  <a:srgbClr val="000000"/>
                </a:solidFill>
                <a:latin typeface="Trebuchet MS"/>
                <a:cs typeface="Trebuchet MS"/>
              </a:rPr>
              <a:t>консалтинг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14099" y="1195199"/>
            <a:ext cx="1006475" cy="3617595"/>
            <a:chOff x="614099" y="1195199"/>
            <a:chExt cx="1006475" cy="3617595"/>
          </a:xfrm>
        </p:grpSpPr>
        <p:sp>
          <p:nvSpPr>
            <p:cNvPr id="5" name="object 5"/>
            <p:cNvSpPr/>
            <p:nvPr/>
          </p:nvSpPr>
          <p:spPr>
            <a:xfrm>
              <a:off x="614099" y="1195199"/>
              <a:ext cx="520700" cy="3617595"/>
            </a:xfrm>
            <a:custGeom>
              <a:avLst/>
              <a:gdLst/>
              <a:ahLst/>
              <a:cxnLst/>
              <a:rect l="l" t="t" r="r" b="b"/>
              <a:pathLst>
                <a:path w="520700" h="3617595">
                  <a:moveTo>
                    <a:pt x="520200" y="0"/>
                  </a:moveTo>
                  <a:lnTo>
                    <a:pt x="0" y="0"/>
                  </a:lnTo>
                  <a:lnTo>
                    <a:pt x="0" y="3617576"/>
                  </a:lnTo>
                  <a:lnTo>
                    <a:pt x="520200" y="3617576"/>
                  </a:lnTo>
                  <a:lnTo>
                    <a:pt x="520200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919" y="1279644"/>
              <a:ext cx="830099" cy="8190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9919" y="2150641"/>
              <a:ext cx="830099" cy="8190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9919" y="3021637"/>
              <a:ext cx="830099" cy="8190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9919" y="3894441"/>
              <a:ext cx="830099" cy="81899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5372360" y="1441958"/>
            <a:ext cx="1589405" cy="131826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1500" b="1" dirty="0">
                <a:solidFill>
                  <a:srgbClr val="FF9900"/>
                </a:solidFill>
                <a:latin typeface="Trebuchet MS"/>
                <a:cs typeface="Trebuchet MS"/>
              </a:rPr>
              <a:t>Максим</a:t>
            </a:r>
            <a:r>
              <a:rPr sz="1500" b="1" spc="114" dirty="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sz="1500" b="1" spc="-10" dirty="0">
                <a:solidFill>
                  <a:srgbClr val="FF9900"/>
                </a:solidFill>
                <a:latin typeface="Trebuchet MS"/>
                <a:cs typeface="Trebuchet MS"/>
              </a:rPr>
              <a:t>Мигутин</a:t>
            </a:r>
            <a:endParaRPr sz="1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000" spc="-20" dirty="0">
                <a:latin typeface="Trebuchet MS"/>
                <a:cs typeface="Trebuchet MS"/>
              </a:rPr>
              <a:t>DataScientist,</a:t>
            </a:r>
            <a:r>
              <a:rPr sz="1000" spc="15" dirty="0">
                <a:latin typeface="Trebuchet MS"/>
                <a:cs typeface="Trebuchet MS"/>
              </a:rPr>
              <a:t> </a:t>
            </a:r>
            <a:r>
              <a:rPr sz="1000" spc="-10" dirty="0">
                <a:latin typeface="Trebuchet MS"/>
                <a:cs typeface="Trebuchet MS"/>
              </a:rPr>
              <a:t>DataEngineer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40"/>
              </a:spcBef>
            </a:pPr>
            <a:endParaRPr sz="1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500" b="1" spc="-10" dirty="0">
                <a:solidFill>
                  <a:srgbClr val="FF9900"/>
                </a:solidFill>
                <a:latin typeface="Trebuchet MS"/>
                <a:cs typeface="Trebuchet MS"/>
              </a:rPr>
              <a:t>Николай</a:t>
            </a:r>
            <a:r>
              <a:rPr sz="1500" b="1" spc="-45" dirty="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sz="1500" b="1" spc="-10" dirty="0">
                <a:solidFill>
                  <a:srgbClr val="FF9900"/>
                </a:solidFill>
                <a:latin typeface="Trebuchet MS"/>
                <a:cs typeface="Trebuchet MS"/>
              </a:rPr>
              <a:t>Осипов</a:t>
            </a:r>
            <a:endParaRPr sz="1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000" spc="90" dirty="0">
                <a:latin typeface="Trebuchet MS"/>
                <a:cs typeface="Trebuchet MS"/>
              </a:rPr>
              <a:t>ML</a:t>
            </a:r>
            <a:r>
              <a:rPr sz="1000" spc="-55" dirty="0">
                <a:latin typeface="Trebuchet MS"/>
                <a:cs typeface="Trebuchet MS"/>
              </a:rPr>
              <a:t> </a:t>
            </a:r>
            <a:r>
              <a:rPr sz="1000" spc="-10" dirty="0">
                <a:latin typeface="Trebuchet MS"/>
                <a:cs typeface="Trebuchet MS"/>
              </a:rPr>
              <a:t>Engineer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466227" y="1160852"/>
            <a:ext cx="939800" cy="3617595"/>
            <a:chOff x="7466227" y="1160852"/>
            <a:chExt cx="939800" cy="3617595"/>
          </a:xfrm>
        </p:grpSpPr>
        <p:sp>
          <p:nvSpPr>
            <p:cNvPr id="12" name="object 12"/>
            <p:cNvSpPr/>
            <p:nvPr/>
          </p:nvSpPr>
          <p:spPr>
            <a:xfrm>
              <a:off x="7885690" y="1160852"/>
              <a:ext cx="520700" cy="3617595"/>
            </a:xfrm>
            <a:custGeom>
              <a:avLst/>
              <a:gdLst/>
              <a:ahLst/>
              <a:cxnLst/>
              <a:rect l="l" t="t" r="r" b="b"/>
              <a:pathLst>
                <a:path w="520700" h="3617595">
                  <a:moveTo>
                    <a:pt x="520200" y="0"/>
                  </a:moveTo>
                  <a:lnTo>
                    <a:pt x="0" y="0"/>
                  </a:lnTo>
                  <a:lnTo>
                    <a:pt x="0" y="3617576"/>
                  </a:lnTo>
                  <a:lnTo>
                    <a:pt x="520200" y="3617576"/>
                  </a:lnTo>
                  <a:lnTo>
                    <a:pt x="520200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66227" y="1245298"/>
              <a:ext cx="830099" cy="81899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66227" y="2987290"/>
              <a:ext cx="830099" cy="8190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66227" y="2116293"/>
              <a:ext cx="830099" cy="8190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66227" y="3894442"/>
              <a:ext cx="830099" cy="81899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372360" y="3193033"/>
            <a:ext cx="1729105" cy="134747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1500" b="1" spc="-10" dirty="0">
                <a:solidFill>
                  <a:srgbClr val="FF9900"/>
                </a:solidFill>
                <a:latin typeface="Trebuchet MS"/>
                <a:cs typeface="Trebuchet MS"/>
              </a:rPr>
              <a:t>Николай</a:t>
            </a:r>
            <a:r>
              <a:rPr sz="1500" b="1" spc="-45" dirty="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sz="1500" b="1" spc="-10" dirty="0">
                <a:solidFill>
                  <a:srgbClr val="FF9900"/>
                </a:solidFill>
                <a:latin typeface="Trebuchet MS"/>
                <a:cs typeface="Trebuchet MS"/>
              </a:rPr>
              <a:t>Степанов</a:t>
            </a:r>
            <a:endParaRPr sz="1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000" spc="90" dirty="0">
                <a:latin typeface="Trebuchet MS"/>
                <a:cs typeface="Trebuchet MS"/>
              </a:rPr>
              <a:t>ML</a:t>
            </a:r>
            <a:r>
              <a:rPr sz="1000" spc="-55" dirty="0">
                <a:latin typeface="Trebuchet MS"/>
                <a:cs typeface="Trebuchet MS"/>
              </a:rPr>
              <a:t> </a:t>
            </a:r>
            <a:r>
              <a:rPr sz="1000" spc="-10" dirty="0">
                <a:latin typeface="Trebuchet MS"/>
                <a:cs typeface="Trebuchet MS"/>
              </a:rPr>
              <a:t>Engineer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750"/>
              </a:spcBef>
            </a:pPr>
            <a:endParaRPr sz="1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500" b="1" spc="-10" dirty="0">
                <a:solidFill>
                  <a:srgbClr val="FF9900"/>
                </a:solidFill>
                <a:latin typeface="Trebuchet MS"/>
                <a:cs typeface="Trebuchet MS"/>
              </a:rPr>
              <a:t>Инна</a:t>
            </a:r>
            <a:r>
              <a:rPr sz="1500" b="1" spc="-105" dirty="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sz="1500" b="1" spc="-10" dirty="0">
                <a:solidFill>
                  <a:srgbClr val="FF9900"/>
                </a:solidFill>
                <a:latin typeface="Trebuchet MS"/>
                <a:cs typeface="Trebuchet MS"/>
              </a:rPr>
              <a:t>Мельникова</a:t>
            </a:r>
            <a:endParaRPr sz="1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000" dirty="0">
                <a:latin typeface="Trebuchet MS"/>
                <a:cs typeface="Trebuchet MS"/>
              </a:rPr>
              <a:t>Комьюнити</a:t>
            </a:r>
            <a:r>
              <a:rPr sz="1000" spc="165" dirty="0">
                <a:latin typeface="Trebuchet MS"/>
                <a:cs typeface="Trebuchet MS"/>
              </a:rPr>
              <a:t> </a:t>
            </a:r>
            <a:r>
              <a:rPr sz="1000" spc="-10" dirty="0">
                <a:latin typeface="Trebuchet MS"/>
                <a:cs typeface="Trebuchet MS"/>
              </a:rPr>
              <a:t>менеджер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0150" y="2051811"/>
            <a:ext cx="4149090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00" spc="-100" dirty="0">
                <a:solidFill>
                  <a:srgbClr val="FFFFFF"/>
                </a:solidFill>
              </a:rPr>
              <a:t>О</a:t>
            </a:r>
            <a:r>
              <a:rPr sz="4600" spc="-250" dirty="0">
                <a:solidFill>
                  <a:srgbClr val="FFFFFF"/>
                </a:solidFill>
              </a:rPr>
              <a:t> </a:t>
            </a:r>
            <a:r>
              <a:rPr sz="4600" spc="-85" dirty="0">
                <a:solidFill>
                  <a:srgbClr val="FFFFFF"/>
                </a:solidFill>
              </a:rPr>
              <a:t>курсе</a:t>
            </a:r>
            <a:r>
              <a:rPr sz="4600" spc="-250" dirty="0">
                <a:solidFill>
                  <a:srgbClr val="FFFFFF"/>
                </a:solidFill>
              </a:rPr>
              <a:t> </a:t>
            </a:r>
            <a:r>
              <a:rPr sz="4600" spc="125" dirty="0">
                <a:solidFill>
                  <a:srgbClr val="FFFFFF"/>
                </a:solidFill>
              </a:rPr>
              <a:t>MLOps</a:t>
            </a:r>
            <a:endParaRPr sz="46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Карта</a:t>
            </a:r>
            <a:r>
              <a:rPr spc="-170" dirty="0"/>
              <a:t> </a:t>
            </a:r>
            <a:r>
              <a:rPr spc="-10" dirty="0"/>
              <a:t>курса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3549" y="769970"/>
            <a:ext cx="8103391" cy="404409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651378" y="911859"/>
            <a:ext cx="10845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1.</a:t>
            </a:r>
            <a:r>
              <a:rPr sz="1600" spc="-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F1F1F"/>
                </a:solidFill>
                <a:latin typeface="Calibri"/>
                <a:cs typeface="Calibri"/>
              </a:rPr>
              <a:t>Процессы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63384" y="1804923"/>
            <a:ext cx="16262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2.</a:t>
            </a:r>
            <a:r>
              <a:rPr sz="1600" spc="-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F1F1F"/>
                </a:solidFill>
                <a:latin typeface="Calibri"/>
                <a:cs typeface="Calibri"/>
              </a:rPr>
              <a:t>Инфраструктура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53384" y="2655316"/>
            <a:ext cx="16605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4.</a:t>
            </a:r>
            <a:r>
              <a:rPr sz="1600" spc="-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F1F1F"/>
                </a:solidFill>
                <a:latin typeface="Calibri"/>
                <a:cs typeface="Calibri"/>
              </a:rPr>
              <a:t>Моделирование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63384" y="2655316"/>
            <a:ext cx="11715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5.</a:t>
            </a:r>
            <a:r>
              <a:rPr sz="1600" spc="-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F1F1F"/>
                </a:solidFill>
                <a:latin typeface="Calibri"/>
                <a:cs typeface="Calibri"/>
              </a:rPr>
              <a:t>Валидация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63384" y="3508755"/>
            <a:ext cx="15443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6.</a:t>
            </a:r>
            <a:r>
              <a:rPr sz="1600" spc="-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F1F1F"/>
                </a:solidFill>
                <a:latin typeface="Calibri"/>
                <a:cs typeface="Calibri"/>
              </a:rPr>
              <a:t>Развертывание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53384" y="3508755"/>
            <a:ext cx="13055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7.</a:t>
            </a:r>
            <a:r>
              <a:rPr sz="1600" spc="-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F1F1F"/>
                </a:solidFill>
                <a:latin typeface="Calibri"/>
                <a:cs typeface="Calibri"/>
              </a:rPr>
              <a:t>Мониторинг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51378" y="4400296"/>
            <a:ext cx="151765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60" dirty="0">
                <a:latin typeface="Trebuchet MS"/>
                <a:cs typeface="Trebuchet MS"/>
              </a:rPr>
              <a:t>8.</a:t>
            </a:r>
            <a:r>
              <a:rPr sz="1300" spc="-5" dirty="0">
                <a:latin typeface="Trebuchet MS"/>
                <a:cs typeface="Trebuchet MS"/>
              </a:rPr>
              <a:t> </a:t>
            </a:r>
            <a:r>
              <a:rPr sz="1300" dirty="0">
                <a:latin typeface="Trebuchet MS"/>
                <a:cs typeface="Trebuchet MS"/>
              </a:rPr>
              <a:t>Курсовой </a:t>
            </a:r>
            <a:r>
              <a:rPr sz="1300" spc="-10" dirty="0">
                <a:latin typeface="Trebuchet MS"/>
                <a:cs typeface="Trebuchet MS"/>
              </a:rPr>
              <a:t>проект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795016" y="1338072"/>
            <a:ext cx="4761230" cy="1149350"/>
            <a:chOff x="2795016" y="1338072"/>
            <a:chExt cx="4761230" cy="114935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20639" y="1338072"/>
              <a:ext cx="246887" cy="24688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5016" y="2237232"/>
              <a:ext cx="249936" cy="24993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06056" y="2231136"/>
              <a:ext cx="249935" cy="24993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445856" y="1344676"/>
            <a:ext cx="6000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i="1" spc="-40" dirty="0">
                <a:latin typeface="Georgia"/>
                <a:cs typeface="Georgia"/>
              </a:rPr>
              <a:t>HomeTask</a:t>
            </a:r>
            <a:endParaRPr sz="1000">
              <a:latin typeface="Georgia"/>
              <a:cs typeface="Georg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20740" y="2246883"/>
            <a:ext cx="6000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i="1" spc="-40" dirty="0">
                <a:latin typeface="Georgia"/>
                <a:cs typeface="Georgia"/>
              </a:rPr>
              <a:t>HomeTask</a:t>
            </a:r>
            <a:endParaRPr sz="1000">
              <a:latin typeface="Georgia"/>
              <a:cs typeface="Georg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53384" y="1804923"/>
            <a:ext cx="2380615" cy="614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3.</a:t>
            </a:r>
            <a:r>
              <a:rPr sz="16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Подготовка</a:t>
            </a:r>
            <a:r>
              <a:rPr sz="16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F1F1F"/>
                </a:solidFill>
                <a:latin typeface="Calibri"/>
                <a:cs typeface="Calibri"/>
              </a:rPr>
              <a:t>данных</a:t>
            </a:r>
            <a:endParaRPr sz="16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1510"/>
              </a:spcBef>
            </a:pPr>
            <a:r>
              <a:rPr sz="1000" i="1" spc="-10" dirty="0">
                <a:latin typeface="Georgia"/>
                <a:cs typeface="Georgia"/>
              </a:rPr>
              <a:t>HomeTask</a:t>
            </a:r>
            <a:endParaRPr sz="1000">
              <a:latin typeface="Georgia"/>
              <a:cs typeface="Georgi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89109" y="878379"/>
            <a:ext cx="6843395" cy="3844290"/>
            <a:chOff x="789109" y="878379"/>
            <a:chExt cx="6843395" cy="3844290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06056" y="3090671"/>
              <a:ext cx="249935" cy="24688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46248" y="3090671"/>
              <a:ext cx="249936" cy="24688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46248" y="3944111"/>
              <a:ext cx="249936" cy="24993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85304" y="3944111"/>
              <a:ext cx="246888" cy="24993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65383" y="878379"/>
              <a:ext cx="419929" cy="3960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9109" y="1771398"/>
              <a:ext cx="419929" cy="3960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79110" y="1770692"/>
              <a:ext cx="419929" cy="3960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79110" y="2609735"/>
              <a:ext cx="419929" cy="3960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9109" y="2616087"/>
              <a:ext cx="419929" cy="3960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9109" y="3457464"/>
              <a:ext cx="419929" cy="39599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79110" y="3471719"/>
              <a:ext cx="419929" cy="3960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65383" y="4326413"/>
              <a:ext cx="419929" cy="396000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7633945" y="3097276"/>
            <a:ext cx="6000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i="1" spc="-40" dirty="0">
                <a:latin typeface="Georgia"/>
                <a:cs typeface="Georgia"/>
              </a:rPr>
              <a:t>HomeTask</a:t>
            </a:r>
            <a:endParaRPr sz="1000">
              <a:latin typeface="Georgia"/>
              <a:cs typeface="Georg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072375" y="3097276"/>
            <a:ext cx="6000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i="1" spc="-40" dirty="0">
                <a:latin typeface="Georgia"/>
                <a:cs typeface="Georgia"/>
              </a:rPr>
              <a:t>HomeTask</a:t>
            </a:r>
            <a:endParaRPr sz="1000">
              <a:latin typeface="Georgia"/>
              <a:cs typeface="Georg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072375" y="3953764"/>
            <a:ext cx="6000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i="1" spc="-40" dirty="0">
                <a:latin typeface="Georgia"/>
                <a:cs typeface="Georgia"/>
              </a:rPr>
              <a:t>HomeTask</a:t>
            </a:r>
            <a:endParaRPr sz="1000">
              <a:latin typeface="Georgia"/>
              <a:cs typeface="Georgi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710740" y="3953764"/>
            <a:ext cx="6000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i="1" spc="-40" dirty="0">
                <a:latin typeface="Georgia"/>
                <a:cs typeface="Georgia"/>
              </a:rPr>
              <a:t>HomeTask</a:t>
            </a:r>
            <a:endParaRPr sz="10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26712" y="3660132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0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8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2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2"/>
                </a:lnTo>
                <a:lnTo>
                  <a:pt x="5336634" y="376668"/>
                </a:lnTo>
                <a:lnTo>
                  <a:pt x="5350779" y="355689"/>
                </a:lnTo>
                <a:lnTo>
                  <a:pt x="5355965" y="329998"/>
                </a:lnTo>
                <a:lnTo>
                  <a:pt x="5355965" y="66000"/>
                </a:lnTo>
                <a:lnTo>
                  <a:pt x="5350779" y="40310"/>
                </a:lnTo>
                <a:lnTo>
                  <a:pt x="5336634" y="19330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395344" y="3742435"/>
            <a:ext cx="19069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Взаимодействие</a:t>
            </a:r>
            <a:r>
              <a:rPr sz="1200" spc="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с</a:t>
            </a:r>
            <a:r>
              <a:rPr sz="1200" spc="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командой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Программа</a:t>
            </a:r>
            <a:r>
              <a:rPr spc="-180" dirty="0"/>
              <a:t> </a:t>
            </a:r>
            <a:r>
              <a:rPr spc="-10" dirty="0"/>
              <a:t>модуля</a:t>
            </a:r>
          </a:p>
        </p:txBody>
      </p:sp>
      <p:sp>
        <p:nvSpPr>
          <p:cNvPr id="5" name="object 5"/>
          <p:cNvSpPr/>
          <p:nvPr/>
        </p:nvSpPr>
        <p:spPr>
          <a:xfrm>
            <a:off x="500550" y="1104418"/>
            <a:ext cx="2613025" cy="579755"/>
          </a:xfrm>
          <a:custGeom>
            <a:avLst/>
            <a:gdLst/>
            <a:ahLst/>
            <a:cxnLst/>
            <a:rect l="l" t="t" r="r" b="b"/>
            <a:pathLst>
              <a:path w="2613025" h="579755">
                <a:moveTo>
                  <a:pt x="2515913" y="0"/>
                </a:moveTo>
                <a:lnTo>
                  <a:pt x="96553" y="0"/>
                </a:lnTo>
                <a:lnTo>
                  <a:pt x="58970" y="7587"/>
                </a:lnTo>
                <a:lnTo>
                  <a:pt x="28279" y="28279"/>
                </a:lnTo>
                <a:lnTo>
                  <a:pt x="7587" y="58970"/>
                </a:lnTo>
                <a:lnTo>
                  <a:pt x="0" y="96553"/>
                </a:lnTo>
                <a:lnTo>
                  <a:pt x="0" y="482747"/>
                </a:lnTo>
                <a:lnTo>
                  <a:pt x="7587" y="520330"/>
                </a:lnTo>
                <a:lnTo>
                  <a:pt x="28279" y="551020"/>
                </a:lnTo>
                <a:lnTo>
                  <a:pt x="58970" y="571712"/>
                </a:lnTo>
                <a:lnTo>
                  <a:pt x="96553" y="579300"/>
                </a:lnTo>
                <a:lnTo>
                  <a:pt x="2515913" y="579300"/>
                </a:lnTo>
                <a:lnTo>
                  <a:pt x="2553496" y="571712"/>
                </a:lnTo>
                <a:lnTo>
                  <a:pt x="2584186" y="551020"/>
                </a:lnTo>
                <a:lnTo>
                  <a:pt x="2604878" y="520330"/>
                </a:lnTo>
                <a:lnTo>
                  <a:pt x="2612466" y="482747"/>
                </a:lnTo>
                <a:lnTo>
                  <a:pt x="2612466" y="96553"/>
                </a:lnTo>
                <a:lnTo>
                  <a:pt x="2604878" y="58970"/>
                </a:lnTo>
                <a:lnTo>
                  <a:pt x="2584186" y="28279"/>
                </a:lnTo>
                <a:lnTo>
                  <a:pt x="2553496" y="7587"/>
                </a:lnTo>
                <a:lnTo>
                  <a:pt x="2515913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09928" y="1247140"/>
            <a:ext cx="10845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1.</a:t>
            </a:r>
            <a:r>
              <a:rPr sz="1600" spc="-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F1F1F"/>
                </a:solidFill>
                <a:latin typeface="Calibri"/>
                <a:cs typeface="Calibri"/>
              </a:rPr>
              <a:t>Процессы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26712" y="2093042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1"/>
                </a:lnTo>
                <a:lnTo>
                  <a:pt x="5186" y="40311"/>
                </a:lnTo>
                <a:lnTo>
                  <a:pt x="0" y="66001"/>
                </a:lnTo>
                <a:lnTo>
                  <a:pt x="0" y="329999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4" y="376668"/>
                </a:lnTo>
                <a:lnTo>
                  <a:pt x="5350779" y="355689"/>
                </a:lnTo>
                <a:lnTo>
                  <a:pt x="5355965" y="329999"/>
                </a:lnTo>
                <a:lnTo>
                  <a:pt x="5355965" y="66001"/>
                </a:lnTo>
                <a:lnTo>
                  <a:pt x="5350779" y="40311"/>
                </a:lnTo>
                <a:lnTo>
                  <a:pt x="5336634" y="19331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95344" y="2172716"/>
            <a:ext cx="25590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Вводное</a:t>
            </a:r>
            <a:r>
              <a:rPr sz="12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занятие,</a:t>
            </a:r>
            <a:r>
              <a:rPr sz="12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знакомство</a:t>
            </a:r>
            <a:r>
              <a:rPr sz="12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с</a:t>
            </a:r>
            <a:r>
              <a:rPr sz="1200" spc="-2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курсом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26712" y="2615406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0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8"/>
                </a:lnTo>
                <a:lnTo>
                  <a:pt x="5186" y="355688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4" y="376668"/>
                </a:lnTo>
                <a:lnTo>
                  <a:pt x="5350779" y="355688"/>
                </a:lnTo>
                <a:lnTo>
                  <a:pt x="5355965" y="329998"/>
                </a:lnTo>
                <a:lnTo>
                  <a:pt x="5355965" y="66000"/>
                </a:lnTo>
                <a:lnTo>
                  <a:pt x="5350779" y="40310"/>
                </a:lnTo>
                <a:lnTo>
                  <a:pt x="5336634" y="19330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95344" y="2696972"/>
            <a:ext cx="19291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Цели</a:t>
            </a:r>
            <a:r>
              <a:rPr sz="1200" spc="-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и</a:t>
            </a:r>
            <a:r>
              <a:rPr sz="1200" spc="-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метрики</a:t>
            </a:r>
            <a:r>
              <a:rPr sz="1200" spc="-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ML</a:t>
            </a:r>
            <a:r>
              <a:rPr sz="1200" spc="-2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проектов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26712" y="3137768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1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9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4" y="376668"/>
                </a:lnTo>
                <a:lnTo>
                  <a:pt x="5350779" y="355689"/>
                </a:lnTo>
                <a:lnTo>
                  <a:pt x="5355965" y="329999"/>
                </a:lnTo>
                <a:lnTo>
                  <a:pt x="5355965" y="66000"/>
                </a:lnTo>
                <a:lnTo>
                  <a:pt x="5350779" y="40310"/>
                </a:lnTo>
                <a:lnTo>
                  <a:pt x="5336634" y="19331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95344" y="3218179"/>
            <a:ext cx="192976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Организация</a:t>
            </a:r>
            <a:r>
              <a:rPr sz="1200" spc="-5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исходного</a:t>
            </a:r>
            <a:r>
              <a:rPr sz="1200" spc="-5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1F1F1F"/>
                </a:solidFill>
                <a:latin typeface="Calibri"/>
                <a:cs typeface="Calibri"/>
              </a:rPr>
              <a:t>кода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21833" y="4182493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0" y="19331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8"/>
                </a:lnTo>
                <a:lnTo>
                  <a:pt x="5186" y="355689"/>
                </a:lnTo>
                <a:lnTo>
                  <a:pt x="19330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9"/>
                </a:lnTo>
                <a:lnTo>
                  <a:pt x="5355964" y="329998"/>
                </a:lnTo>
                <a:lnTo>
                  <a:pt x="5355964" y="66000"/>
                </a:lnTo>
                <a:lnTo>
                  <a:pt x="5350778" y="40310"/>
                </a:lnTo>
                <a:lnTo>
                  <a:pt x="5336633" y="19331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390463" y="4263644"/>
            <a:ext cx="31235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Практика</a:t>
            </a:r>
            <a:r>
              <a:rPr sz="1200" spc="-2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–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 Формирование</a:t>
            </a:r>
            <a:r>
              <a:rPr sz="1200" spc="-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процессов</a:t>
            </a:r>
            <a:r>
              <a:rPr sz="1200" spc="-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команды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802015" y="1683727"/>
            <a:ext cx="5735688" cy="2857791"/>
            <a:chOff x="1802015" y="1683727"/>
            <a:chExt cx="5735688" cy="2857791"/>
          </a:xfrm>
        </p:grpSpPr>
        <p:sp>
          <p:nvSpPr>
            <p:cNvPr id="16" name="object 16"/>
            <p:cNvSpPr/>
            <p:nvPr/>
          </p:nvSpPr>
          <p:spPr>
            <a:xfrm>
              <a:off x="1802015" y="1683727"/>
              <a:ext cx="424815" cy="2734945"/>
            </a:xfrm>
            <a:custGeom>
              <a:avLst/>
              <a:gdLst/>
              <a:ahLst/>
              <a:cxnLst/>
              <a:rect l="l" t="t" r="r" b="b"/>
              <a:pathLst>
                <a:path w="424814" h="2734945">
                  <a:moveTo>
                    <a:pt x="424688" y="607314"/>
                  </a:moveTo>
                  <a:lnTo>
                    <a:pt x="415163" y="602551"/>
                  </a:lnTo>
                  <a:lnTo>
                    <a:pt x="348488" y="569214"/>
                  </a:lnTo>
                  <a:lnTo>
                    <a:pt x="348488" y="602551"/>
                  </a:lnTo>
                  <a:lnTo>
                    <a:pt x="9525" y="602551"/>
                  </a:lnTo>
                  <a:lnTo>
                    <a:pt x="9525" y="0"/>
                  </a:lnTo>
                  <a:lnTo>
                    <a:pt x="0" y="0"/>
                  </a:lnTo>
                  <a:lnTo>
                    <a:pt x="0" y="609955"/>
                  </a:lnTo>
                  <a:lnTo>
                    <a:pt x="0" y="1132319"/>
                  </a:lnTo>
                  <a:lnTo>
                    <a:pt x="0" y="1654670"/>
                  </a:lnTo>
                  <a:lnTo>
                    <a:pt x="0" y="2699397"/>
                  </a:lnTo>
                  <a:lnTo>
                    <a:pt x="2133" y="2701531"/>
                  </a:lnTo>
                  <a:lnTo>
                    <a:pt x="343611" y="2701531"/>
                  </a:lnTo>
                  <a:lnTo>
                    <a:pt x="343611" y="2734868"/>
                  </a:lnTo>
                  <a:lnTo>
                    <a:pt x="410286" y="2701531"/>
                  </a:lnTo>
                  <a:lnTo>
                    <a:pt x="419811" y="2696768"/>
                  </a:lnTo>
                  <a:lnTo>
                    <a:pt x="410286" y="2692006"/>
                  </a:lnTo>
                  <a:lnTo>
                    <a:pt x="343611" y="2658668"/>
                  </a:lnTo>
                  <a:lnTo>
                    <a:pt x="343611" y="2692006"/>
                  </a:lnTo>
                  <a:lnTo>
                    <a:pt x="9525" y="2692006"/>
                  </a:lnTo>
                  <a:lnTo>
                    <a:pt x="9525" y="1656803"/>
                  </a:lnTo>
                  <a:lnTo>
                    <a:pt x="348488" y="1656803"/>
                  </a:lnTo>
                  <a:lnTo>
                    <a:pt x="348488" y="1690141"/>
                  </a:lnTo>
                  <a:lnTo>
                    <a:pt x="415163" y="1656803"/>
                  </a:lnTo>
                  <a:lnTo>
                    <a:pt x="424688" y="1652041"/>
                  </a:lnTo>
                  <a:lnTo>
                    <a:pt x="415163" y="1647278"/>
                  </a:lnTo>
                  <a:lnTo>
                    <a:pt x="348488" y="1613941"/>
                  </a:lnTo>
                  <a:lnTo>
                    <a:pt x="348488" y="1647278"/>
                  </a:lnTo>
                  <a:lnTo>
                    <a:pt x="9525" y="1647278"/>
                  </a:lnTo>
                  <a:lnTo>
                    <a:pt x="9525" y="1134440"/>
                  </a:lnTo>
                  <a:lnTo>
                    <a:pt x="348488" y="1134440"/>
                  </a:lnTo>
                  <a:lnTo>
                    <a:pt x="348488" y="1167777"/>
                  </a:lnTo>
                  <a:lnTo>
                    <a:pt x="415163" y="1134440"/>
                  </a:lnTo>
                  <a:lnTo>
                    <a:pt x="424688" y="1129677"/>
                  </a:lnTo>
                  <a:lnTo>
                    <a:pt x="415163" y="1124915"/>
                  </a:lnTo>
                  <a:lnTo>
                    <a:pt x="348488" y="1091577"/>
                  </a:lnTo>
                  <a:lnTo>
                    <a:pt x="348488" y="1124915"/>
                  </a:lnTo>
                  <a:lnTo>
                    <a:pt x="9525" y="1124915"/>
                  </a:lnTo>
                  <a:lnTo>
                    <a:pt x="9525" y="612076"/>
                  </a:lnTo>
                  <a:lnTo>
                    <a:pt x="348488" y="612076"/>
                  </a:lnTo>
                  <a:lnTo>
                    <a:pt x="348488" y="645414"/>
                  </a:lnTo>
                  <a:lnTo>
                    <a:pt x="415163" y="612076"/>
                  </a:lnTo>
                  <a:lnTo>
                    <a:pt x="424688" y="6073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11568" y="4212335"/>
              <a:ext cx="326135" cy="32918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802020" y="2193324"/>
              <a:ext cx="424815" cy="1703070"/>
            </a:xfrm>
            <a:custGeom>
              <a:avLst/>
              <a:gdLst/>
              <a:ahLst/>
              <a:cxnLst/>
              <a:rect l="l" t="t" r="r" b="b"/>
              <a:pathLst>
                <a:path w="424814" h="1703070">
                  <a:moveTo>
                    <a:pt x="348491" y="1626707"/>
                  </a:moveTo>
                  <a:lnTo>
                    <a:pt x="348491" y="1702907"/>
                  </a:lnTo>
                  <a:lnTo>
                    <a:pt x="415166" y="1669569"/>
                  </a:lnTo>
                  <a:lnTo>
                    <a:pt x="361191" y="1669569"/>
                  </a:lnTo>
                  <a:lnTo>
                    <a:pt x="361191" y="1660044"/>
                  </a:lnTo>
                  <a:lnTo>
                    <a:pt x="415166" y="1660044"/>
                  </a:lnTo>
                  <a:lnTo>
                    <a:pt x="348491" y="1626707"/>
                  </a:lnTo>
                  <a:close/>
                </a:path>
                <a:path w="424814" h="1703070">
                  <a:moveTo>
                    <a:pt x="9525" y="0"/>
                  </a:moveTo>
                  <a:lnTo>
                    <a:pt x="0" y="0"/>
                  </a:lnTo>
                  <a:lnTo>
                    <a:pt x="0" y="1667437"/>
                  </a:lnTo>
                  <a:lnTo>
                    <a:pt x="2132" y="1669569"/>
                  </a:lnTo>
                  <a:lnTo>
                    <a:pt x="348491" y="1669569"/>
                  </a:lnTo>
                  <a:lnTo>
                    <a:pt x="348491" y="1664807"/>
                  </a:lnTo>
                  <a:lnTo>
                    <a:pt x="9525" y="1664807"/>
                  </a:lnTo>
                  <a:lnTo>
                    <a:pt x="4762" y="1660044"/>
                  </a:lnTo>
                  <a:lnTo>
                    <a:pt x="9525" y="1660044"/>
                  </a:lnTo>
                  <a:lnTo>
                    <a:pt x="9525" y="0"/>
                  </a:lnTo>
                  <a:close/>
                </a:path>
                <a:path w="424814" h="1703070">
                  <a:moveTo>
                    <a:pt x="415166" y="1660044"/>
                  </a:moveTo>
                  <a:lnTo>
                    <a:pt x="361191" y="1660044"/>
                  </a:lnTo>
                  <a:lnTo>
                    <a:pt x="361191" y="1669569"/>
                  </a:lnTo>
                  <a:lnTo>
                    <a:pt x="415166" y="1669569"/>
                  </a:lnTo>
                  <a:lnTo>
                    <a:pt x="424691" y="1664807"/>
                  </a:lnTo>
                  <a:lnTo>
                    <a:pt x="415166" y="1660044"/>
                  </a:lnTo>
                  <a:close/>
                </a:path>
                <a:path w="424814" h="1703070">
                  <a:moveTo>
                    <a:pt x="9525" y="1660044"/>
                  </a:moveTo>
                  <a:lnTo>
                    <a:pt x="4762" y="1660044"/>
                  </a:lnTo>
                  <a:lnTo>
                    <a:pt x="9525" y="1664807"/>
                  </a:lnTo>
                  <a:lnTo>
                    <a:pt x="9525" y="1660044"/>
                  </a:lnTo>
                  <a:close/>
                </a:path>
                <a:path w="424814" h="1703070">
                  <a:moveTo>
                    <a:pt x="348491" y="1660044"/>
                  </a:moveTo>
                  <a:lnTo>
                    <a:pt x="9525" y="1660044"/>
                  </a:lnTo>
                  <a:lnTo>
                    <a:pt x="9525" y="1664807"/>
                  </a:lnTo>
                  <a:lnTo>
                    <a:pt x="348491" y="1664807"/>
                  </a:lnTo>
                  <a:lnTo>
                    <a:pt x="348491" y="16600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802020" y="2193324"/>
              <a:ext cx="424815" cy="1703070"/>
            </a:xfrm>
            <a:custGeom>
              <a:avLst/>
              <a:gdLst/>
              <a:ahLst/>
              <a:cxnLst/>
              <a:rect l="l" t="t" r="r" b="b"/>
              <a:pathLst>
                <a:path w="424814" h="1703070">
                  <a:moveTo>
                    <a:pt x="348491" y="1626707"/>
                  </a:moveTo>
                  <a:lnTo>
                    <a:pt x="348491" y="1702907"/>
                  </a:lnTo>
                  <a:lnTo>
                    <a:pt x="415166" y="1669569"/>
                  </a:lnTo>
                  <a:lnTo>
                    <a:pt x="361191" y="1669569"/>
                  </a:lnTo>
                  <a:lnTo>
                    <a:pt x="361191" y="1660044"/>
                  </a:lnTo>
                  <a:lnTo>
                    <a:pt x="415166" y="1660044"/>
                  </a:lnTo>
                  <a:lnTo>
                    <a:pt x="348491" y="1626707"/>
                  </a:lnTo>
                  <a:close/>
                </a:path>
                <a:path w="424814" h="1703070">
                  <a:moveTo>
                    <a:pt x="9525" y="0"/>
                  </a:moveTo>
                  <a:lnTo>
                    <a:pt x="0" y="0"/>
                  </a:lnTo>
                  <a:lnTo>
                    <a:pt x="0" y="1667437"/>
                  </a:lnTo>
                  <a:lnTo>
                    <a:pt x="2132" y="1669569"/>
                  </a:lnTo>
                  <a:lnTo>
                    <a:pt x="348491" y="1669569"/>
                  </a:lnTo>
                  <a:lnTo>
                    <a:pt x="348491" y="1664807"/>
                  </a:lnTo>
                  <a:lnTo>
                    <a:pt x="9525" y="1664807"/>
                  </a:lnTo>
                  <a:lnTo>
                    <a:pt x="4762" y="1660044"/>
                  </a:lnTo>
                  <a:lnTo>
                    <a:pt x="9525" y="1660044"/>
                  </a:lnTo>
                  <a:lnTo>
                    <a:pt x="9525" y="0"/>
                  </a:lnTo>
                  <a:close/>
                </a:path>
                <a:path w="424814" h="1703070">
                  <a:moveTo>
                    <a:pt x="415166" y="1660044"/>
                  </a:moveTo>
                  <a:lnTo>
                    <a:pt x="361191" y="1660044"/>
                  </a:lnTo>
                  <a:lnTo>
                    <a:pt x="361191" y="1669569"/>
                  </a:lnTo>
                  <a:lnTo>
                    <a:pt x="415166" y="1669569"/>
                  </a:lnTo>
                  <a:lnTo>
                    <a:pt x="424691" y="1664807"/>
                  </a:lnTo>
                  <a:lnTo>
                    <a:pt x="415166" y="1660044"/>
                  </a:lnTo>
                  <a:close/>
                </a:path>
                <a:path w="424814" h="1703070">
                  <a:moveTo>
                    <a:pt x="9525" y="1660044"/>
                  </a:moveTo>
                  <a:lnTo>
                    <a:pt x="4762" y="1660044"/>
                  </a:lnTo>
                  <a:lnTo>
                    <a:pt x="9525" y="1664807"/>
                  </a:lnTo>
                  <a:lnTo>
                    <a:pt x="9525" y="1660044"/>
                  </a:lnTo>
                  <a:close/>
                </a:path>
                <a:path w="424814" h="1703070">
                  <a:moveTo>
                    <a:pt x="348491" y="1660044"/>
                  </a:moveTo>
                  <a:lnTo>
                    <a:pt x="9525" y="1660044"/>
                  </a:lnTo>
                  <a:lnTo>
                    <a:pt x="9525" y="1664807"/>
                  </a:lnTo>
                  <a:lnTo>
                    <a:pt x="348491" y="1664807"/>
                  </a:lnTo>
                  <a:lnTo>
                    <a:pt x="348491" y="16600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 rot="20760000">
            <a:off x="7618361" y="4213134"/>
            <a:ext cx="826437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i="1" spc="-65" dirty="0">
                <a:latin typeface="Georgia"/>
                <a:cs typeface="Georgia"/>
              </a:rPr>
              <a:t>HomeTask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33721" y="2138172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28.0</a:t>
            </a:r>
            <a:r>
              <a:rPr lang="en-US" sz="1400" dirty="0">
                <a:latin typeface="Calibri"/>
                <a:cs typeface="Calibri"/>
              </a:rPr>
              <a:t>8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33721" y="2671572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04.0</a:t>
            </a:r>
            <a:r>
              <a:rPr lang="en-US" sz="1400" dirty="0">
                <a:latin typeface="Calibri"/>
                <a:cs typeface="Calibri"/>
              </a:rPr>
              <a:t>9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37928" y="3198876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0</a:t>
            </a:r>
            <a:r>
              <a:rPr lang="en-US" sz="1400" dirty="0">
                <a:latin typeface="Calibri"/>
                <a:cs typeface="Calibri"/>
              </a:rPr>
              <a:t>9</a:t>
            </a:r>
            <a:r>
              <a:rPr sz="1400" dirty="0">
                <a:latin typeface="Calibri"/>
                <a:cs typeface="Calibri"/>
              </a:rPr>
              <a:t>.0</a:t>
            </a:r>
            <a:r>
              <a:rPr lang="en-US" sz="1400" dirty="0">
                <a:latin typeface="Calibri"/>
                <a:cs typeface="Calibri"/>
              </a:rPr>
              <a:t>9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23430" y="4235196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1</a:t>
            </a:r>
            <a:r>
              <a:rPr lang="en-US" sz="1400" dirty="0">
                <a:latin typeface="Calibri"/>
                <a:cs typeface="Calibri"/>
              </a:rPr>
              <a:t>6</a:t>
            </a:r>
            <a:r>
              <a:rPr sz="1400" dirty="0">
                <a:latin typeface="Calibri"/>
                <a:cs typeface="Calibri"/>
              </a:rPr>
              <a:t>.0</a:t>
            </a:r>
            <a:r>
              <a:rPr lang="en-US" sz="1400" dirty="0">
                <a:latin typeface="Calibri"/>
                <a:cs typeface="Calibri"/>
              </a:rPr>
              <a:t>9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37928" y="3707891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11.0</a:t>
            </a:r>
            <a:r>
              <a:rPr lang="en-US" sz="1400" dirty="0">
                <a:latin typeface="Calibri"/>
                <a:cs typeface="Calibri"/>
              </a:rPr>
              <a:t>9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38" name="object 3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0618" y="1200956"/>
            <a:ext cx="419929" cy="396000"/>
          </a:xfrm>
          <a:prstGeom prst="rect">
            <a:avLst/>
          </a:prstGeom>
        </p:spPr>
      </p:pic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5091600" y="542763"/>
          <a:ext cx="2606039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3CE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Программа</a:t>
            </a:r>
            <a:r>
              <a:rPr spc="-180" dirty="0"/>
              <a:t> </a:t>
            </a:r>
            <a:r>
              <a:rPr spc="-10" dirty="0"/>
              <a:t>модуля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233720" y="1701425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18.0</a:t>
            </a:r>
            <a:r>
              <a:rPr lang="en-US" sz="1400" dirty="0">
                <a:latin typeface="Calibri"/>
                <a:cs typeface="Calibri"/>
              </a:rPr>
              <a:t>9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33719" y="2176913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2</a:t>
            </a:r>
            <a:r>
              <a:rPr lang="en-US" sz="1400" dirty="0">
                <a:latin typeface="Calibri"/>
                <a:cs typeface="Calibri"/>
              </a:rPr>
              <a:t>3</a:t>
            </a:r>
            <a:r>
              <a:rPr sz="1400" dirty="0">
                <a:latin typeface="Calibri"/>
                <a:cs typeface="Calibri"/>
              </a:rPr>
              <a:t>.0</a:t>
            </a:r>
            <a:r>
              <a:rPr lang="en-US" sz="1400" dirty="0">
                <a:latin typeface="Calibri"/>
                <a:cs typeface="Calibri"/>
              </a:rPr>
              <a:t>9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33718" y="2650270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25.0</a:t>
            </a:r>
            <a:r>
              <a:rPr lang="en-US" sz="1400" dirty="0">
                <a:latin typeface="Calibri"/>
                <a:cs typeface="Calibri"/>
              </a:rPr>
              <a:t>9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43338" y="3596984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02.</a:t>
            </a:r>
            <a:r>
              <a:rPr lang="en-US" sz="1400" dirty="0">
                <a:latin typeface="Calibri"/>
                <a:cs typeface="Calibri"/>
              </a:rPr>
              <a:t>10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33717" y="3123627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latin typeface="Calibri"/>
                <a:cs typeface="Calibri"/>
              </a:rPr>
              <a:t>30</a:t>
            </a:r>
            <a:r>
              <a:rPr sz="1400" dirty="0">
                <a:latin typeface="Calibri"/>
                <a:cs typeface="Calibri"/>
              </a:rPr>
              <a:t>.0</a:t>
            </a:r>
            <a:r>
              <a:rPr lang="en-US" sz="1400" dirty="0">
                <a:latin typeface="Calibri"/>
                <a:cs typeface="Calibri"/>
              </a:rPr>
              <a:t>9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graphicFrame>
        <p:nvGraphicFramePr>
          <p:cNvPr id="38" name="object 38"/>
          <p:cNvGraphicFramePr>
            <a:graphicFrameLocks noGrp="1"/>
          </p:cNvGraphicFramePr>
          <p:nvPr/>
        </p:nvGraphicFramePr>
        <p:xfrm>
          <a:off x="5091600" y="542763"/>
          <a:ext cx="2606039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3CE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" name="object 40"/>
          <p:cNvSpPr txBox="1"/>
          <p:nvPr/>
        </p:nvSpPr>
        <p:spPr>
          <a:xfrm>
            <a:off x="1233716" y="4043597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0</a:t>
            </a:r>
            <a:r>
              <a:rPr lang="en-US" sz="1400" dirty="0">
                <a:latin typeface="Calibri"/>
                <a:cs typeface="Calibri"/>
              </a:rPr>
              <a:t>7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en-US" sz="1400" dirty="0">
                <a:latin typeface="Calibri"/>
                <a:cs typeface="Calibri"/>
              </a:rPr>
              <a:t>10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D94F9B6C-4E82-AD4D-ABCA-E32263210714}"/>
              </a:ext>
            </a:extLst>
          </p:cNvPr>
          <p:cNvCxnSpPr>
            <a:cxnSpLocks/>
            <a:stCxn id="54" idx="2"/>
            <a:endCxn id="59" idx="1"/>
          </p:cNvCxnSpPr>
          <p:nvPr/>
        </p:nvCxnSpPr>
        <p:spPr>
          <a:xfrm rot="16200000" flipH="1">
            <a:off x="1883525" y="1483764"/>
            <a:ext cx="306124" cy="37048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84431C1-2EC4-2F40-BD3E-A484A06A8F92}"/>
              </a:ext>
            </a:extLst>
          </p:cNvPr>
          <p:cNvGrpSpPr/>
          <p:nvPr/>
        </p:nvGrpSpPr>
        <p:grpSpPr>
          <a:xfrm>
            <a:off x="544833" y="936189"/>
            <a:ext cx="2613025" cy="579755"/>
            <a:chOff x="999635" y="945648"/>
            <a:chExt cx="2613025" cy="579755"/>
          </a:xfrm>
        </p:grpSpPr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BD44F157-FDCE-0E4D-BA44-ACC9B7647922}"/>
                </a:ext>
              </a:extLst>
            </p:cNvPr>
            <p:cNvSpPr/>
            <p:nvPr/>
          </p:nvSpPr>
          <p:spPr>
            <a:xfrm>
              <a:off x="999635" y="945648"/>
              <a:ext cx="2613025" cy="579755"/>
            </a:xfrm>
            <a:prstGeom prst="round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27063" algn="l"/>
              <a:r>
                <a:rPr lang="ru-RU" sz="1600" dirty="0">
                  <a:solidFill>
                    <a:schemeClr val="tx1"/>
                  </a:solidFill>
                </a:rPr>
                <a:t>2. Инфраструктура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46" name="object 43">
              <a:extLst>
                <a:ext uri="{FF2B5EF4-FFF2-40B4-BE49-F238E27FC236}">
                  <a16:creationId xmlns:a16="http://schemas.microsoft.com/office/drawing/2014/main" id="{60D18522-D1F6-D840-9527-07A93E268AC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000" y="1032988"/>
              <a:ext cx="419929" cy="396000"/>
            </a:xfrm>
            <a:prstGeom prst="rect">
              <a:avLst/>
            </a:prstGeom>
          </p:spPr>
        </p:pic>
      </p:grp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3A2EACC4-8269-4A4E-92EF-588D27D491F7}"/>
              </a:ext>
            </a:extLst>
          </p:cNvPr>
          <p:cNvSpPr/>
          <p:nvPr/>
        </p:nvSpPr>
        <p:spPr>
          <a:xfrm>
            <a:off x="2221829" y="1623948"/>
            <a:ext cx="5356225" cy="396240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ru-RU" sz="1200" dirty="0">
                <a:solidFill>
                  <a:schemeClr val="tx1"/>
                </a:solidFill>
              </a:rPr>
              <a:t>Базовые блоки инфраструктуры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E0B193A2-1ED0-6741-9942-19D5B6A731E9}"/>
              </a:ext>
            </a:extLst>
          </p:cNvPr>
          <p:cNvSpPr/>
          <p:nvPr/>
        </p:nvSpPr>
        <p:spPr>
          <a:xfrm>
            <a:off x="2221828" y="2095116"/>
            <a:ext cx="5356225" cy="396240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ru-RU" sz="1200" dirty="0">
                <a:solidFill>
                  <a:schemeClr val="tx1"/>
                </a:solidFill>
              </a:rPr>
              <a:t>Облачные провайдеры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12CAD91D-B3AA-164E-855C-0C229080DDAA}"/>
              </a:ext>
            </a:extLst>
          </p:cNvPr>
          <p:cNvSpPr/>
          <p:nvPr/>
        </p:nvSpPr>
        <p:spPr>
          <a:xfrm>
            <a:off x="2221828" y="2566284"/>
            <a:ext cx="5356225" cy="396240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ru-RU" sz="1200" dirty="0">
                <a:solidFill>
                  <a:schemeClr val="tx1"/>
                </a:solidFill>
              </a:rPr>
              <a:t>Собственная инфраструктура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CB7006EA-78C4-AB4C-902A-1954E5716BEE}"/>
              </a:ext>
            </a:extLst>
          </p:cNvPr>
          <p:cNvSpPr/>
          <p:nvPr/>
        </p:nvSpPr>
        <p:spPr>
          <a:xfrm>
            <a:off x="2221827" y="3037452"/>
            <a:ext cx="5356225" cy="396240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ru-RU" sz="1200" dirty="0">
                <a:solidFill>
                  <a:schemeClr val="tx1"/>
                </a:solidFill>
              </a:rPr>
              <a:t>Изменения кода </a:t>
            </a:r>
            <a:r>
              <a:rPr lang="en-US" sz="1200" dirty="0">
                <a:solidFill>
                  <a:schemeClr val="tx1"/>
                </a:solidFill>
              </a:rPr>
              <a:t>CI/CD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B15B7345-A012-D148-9A98-5A738897261C}"/>
              </a:ext>
            </a:extLst>
          </p:cNvPr>
          <p:cNvSpPr/>
          <p:nvPr/>
        </p:nvSpPr>
        <p:spPr>
          <a:xfrm>
            <a:off x="2234710" y="3508620"/>
            <a:ext cx="5356225" cy="396240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ru-RU" sz="1200" dirty="0" err="1">
                <a:solidFill>
                  <a:schemeClr val="tx1"/>
                </a:solidFill>
              </a:rPr>
              <a:t>Биллинг</a:t>
            </a:r>
            <a:r>
              <a:rPr lang="ru-RU" sz="1200" dirty="0">
                <a:solidFill>
                  <a:schemeClr val="tx1"/>
                </a:solidFill>
              </a:rPr>
              <a:t> и </a:t>
            </a:r>
            <a:r>
              <a:rPr lang="en-US" sz="1200" dirty="0">
                <a:solidFill>
                  <a:schemeClr val="tx1"/>
                </a:solidFill>
              </a:rPr>
              <a:t>Identity and Access Management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8BAA0C98-5166-B54C-87C2-B882CC581C2F}"/>
              </a:ext>
            </a:extLst>
          </p:cNvPr>
          <p:cNvSpPr/>
          <p:nvPr/>
        </p:nvSpPr>
        <p:spPr>
          <a:xfrm>
            <a:off x="2234710" y="4450958"/>
            <a:ext cx="5356225" cy="396240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ru-RU" sz="1200" dirty="0">
                <a:solidFill>
                  <a:schemeClr val="tx1"/>
                </a:solidFill>
              </a:rPr>
              <a:t>Практика. Настройка облачной инфраструктуры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901588D1-1EF0-9042-92DF-47D17642781B}"/>
              </a:ext>
            </a:extLst>
          </p:cNvPr>
          <p:cNvSpPr/>
          <p:nvPr/>
        </p:nvSpPr>
        <p:spPr>
          <a:xfrm>
            <a:off x="2234710" y="3979788"/>
            <a:ext cx="5356225" cy="396240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Terraform. </a:t>
            </a:r>
            <a:r>
              <a:rPr lang="ru-RU" sz="1200" dirty="0">
                <a:solidFill>
                  <a:schemeClr val="tx1"/>
                </a:solidFill>
              </a:rPr>
              <a:t>Создание инфраструктуры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37ECA220-C612-2F40-B836-244F5DF5B5F1}"/>
              </a:ext>
            </a:extLst>
          </p:cNvPr>
          <p:cNvCxnSpPr>
            <a:cxnSpLocks/>
            <a:stCxn id="54" idx="2"/>
            <a:endCxn id="61" idx="1"/>
          </p:cNvCxnSpPr>
          <p:nvPr/>
        </p:nvCxnSpPr>
        <p:spPr>
          <a:xfrm rot="16200000" flipH="1">
            <a:off x="1647941" y="1719349"/>
            <a:ext cx="777292" cy="37048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3A989974-C113-EC40-878D-3328202C0B91}"/>
              </a:ext>
            </a:extLst>
          </p:cNvPr>
          <p:cNvCxnSpPr>
            <a:cxnSpLocks/>
            <a:stCxn id="54" idx="2"/>
            <a:endCxn id="62" idx="1"/>
          </p:cNvCxnSpPr>
          <p:nvPr/>
        </p:nvCxnSpPr>
        <p:spPr>
          <a:xfrm rot="16200000" flipH="1">
            <a:off x="1412357" y="1954933"/>
            <a:ext cx="1248460" cy="37048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43EEBA0A-A597-5149-B40C-161641FE8B80}"/>
              </a:ext>
            </a:extLst>
          </p:cNvPr>
          <p:cNvCxnSpPr>
            <a:cxnSpLocks/>
            <a:stCxn id="54" idx="2"/>
            <a:endCxn id="63" idx="1"/>
          </p:cNvCxnSpPr>
          <p:nvPr/>
        </p:nvCxnSpPr>
        <p:spPr>
          <a:xfrm rot="16200000" flipH="1">
            <a:off x="1176772" y="2190517"/>
            <a:ext cx="1719628" cy="37048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B364A592-A8B7-FA46-AF49-1E9094959999}"/>
              </a:ext>
            </a:extLst>
          </p:cNvPr>
          <p:cNvCxnSpPr>
            <a:cxnSpLocks/>
            <a:stCxn id="54" idx="2"/>
            <a:endCxn id="64" idx="1"/>
          </p:cNvCxnSpPr>
          <p:nvPr/>
        </p:nvCxnSpPr>
        <p:spPr>
          <a:xfrm rot="16200000" flipH="1">
            <a:off x="947630" y="2419660"/>
            <a:ext cx="2190796" cy="38336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E7654BFA-4207-9843-AD56-DCA7709A0827}"/>
              </a:ext>
            </a:extLst>
          </p:cNvPr>
          <p:cNvCxnSpPr>
            <a:cxnSpLocks/>
            <a:stCxn id="54" idx="2"/>
            <a:endCxn id="66" idx="1"/>
          </p:cNvCxnSpPr>
          <p:nvPr/>
        </p:nvCxnSpPr>
        <p:spPr>
          <a:xfrm rot="16200000" flipH="1">
            <a:off x="712046" y="2655244"/>
            <a:ext cx="2661964" cy="38336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A4C105C8-F4A6-C445-AD2A-38C0D6417B0A}"/>
              </a:ext>
            </a:extLst>
          </p:cNvPr>
          <p:cNvCxnSpPr>
            <a:cxnSpLocks/>
            <a:stCxn id="54" idx="2"/>
            <a:endCxn id="65" idx="1"/>
          </p:cNvCxnSpPr>
          <p:nvPr/>
        </p:nvCxnSpPr>
        <p:spPr>
          <a:xfrm rot="16200000" flipH="1">
            <a:off x="476461" y="2890829"/>
            <a:ext cx="3133134" cy="38336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bject 40">
            <a:extLst>
              <a:ext uri="{FF2B5EF4-FFF2-40B4-BE49-F238E27FC236}">
                <a16:creationId xmlns:a16="http://schemas.microsoft.com/office/drawing/2014/main" id="{EE7159CD-B91F-3949-9CBE-4391137D37DA}"/>
              </a:ext>
            </a:extLst>
          </p:cNvPr>
          <p:cNvSpPr txBox="1"/>
          <p:nvPr/>
        </p:nvSpPr>
        <p:spPr>
          <a:xfrm>
            <a:off x="1230355" y="4517108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0</a:t>
            </a:r>
            <a:r>
              <a:rPr lang="ru-RU" sz="1400" dirty="0">
                <a:latin typeface="Calibri"/>
                <a:cs typeface="Calibri"/>
              </a:rPr>
              <a:t>9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en-US" sz="1400" dirty="0">
                <a:latin typeface="Calibri"/>
                <a:cs typeface="Calibri"/>
              </a:rPr>
              <a:t>10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44" name="object 4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51917" y="4486010"/>
            <a:ext cx="326135" cy="326136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 rot="20760000">
            <a:off x="7658711" y="4497876"/>
            <a:ext cx="826437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i="1" spc="-65" dirty="0">
                <a:latin typeface="Georgia"/>
                <a:cs typeface="Georgia"/>
              </a:rPr>
              <a:t>HomeTask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21830" y="3354031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0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9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9"/>
                </a:lnTo>
                <a:lnTo>
                  <a:pt x="5355964" y="329999"/>
                </a:lnTo>
                <a:lnTo>
                  <a:pt x="5355964" y="66000"/>
                </a:lnTo>
                <a:lnTo>
                  <a:pt x="5350778" y="40310"/>
                </a:lnTo>
                <a:lnTo>
                  <a:pt x="5336633" y="19330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390461" y="3434588"/>
            <a:ext cx="12623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Валидация</a:t>
            </a:r>
            <a:r>
              <a:rPr sz="12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данных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Программа</a:t>
            </a:r>
            <a:r>
              <a:rPr spc="-180" dirty="0"/>
              <a:t> </a:t>
            </a:r>
            <a:r>
              <a:rPr spc="-10" dirty="0"/>
              <a:t>модуля</a:t>
            </a:r>
          </a:p>
        </p:txBody>
      </p:sp>
      <p:sp>
        <p:nvSpPr>
          <p:cNvPr id="5" name="object 5"/>
          <p:cNvSpPr/>
          <p:nvPr/>
        </p:nvSpPr>
        <p:spPr>
          <a:xfrm>
            <a:off x="500550" y="1104418"/>
            <a:ext cx="2733675" cy="579755"/>
          </a:xfrm>
          <a:custGeom>
            <a:avLst/>
            <a:gdLst/>
            <a:ahLst/>
            <a:cxnLst/>
            <a:rect l="l" t="t" r="r" b="b"/>
            <a:pathLst>
              <a:path w="2733675" h="579755">
                <a:moveTo>
                  <a:pt x="2636935" y="0"/>
                </a:moveTo>
                <a:lnTo>
                  <a:pt x="96550" y="0"/>
                </a:lnTo>
                <a:lnTo>
                  <a:pt x="58968" y="7587"/>
                </a:lnTo>
                <a:lnTo>
                  <a:pt x="28279" y="28279"/>
                </a:lnTo>
                <a:lnTo>
                  <a:pt x="7587" y="58969"/>
                </a:lnTo>
                <a:lnTo>
                  <a:pt x="0" y="96551"/>
                </a:lnTo>
                <a:lnTo>
                  <a:pt x="0" y="482749"/>
                </a:lnTo>
                <a:lnTo>
                  <a:pt x="7587" y="520331"/>
                </a:lnTo>
                <a:lnTo>
                  <a:pt x="28279" y="551021"/>
                </a:lnTo>
                <a:lnTo>
                  <a:pt x="58968" y="571712"/>
                </a:lnTo>
                <a:lnTo>
                  <a:pt x="96550" y="579300"/>
                </a:lnTo>
                <a:lnTo>
                  <a:pt x="2636935" y="579300"/>
                </a:lnTo>
                <a:lnTo>
                  <a:pt x="2674517" y="571712"/>
                </a:lnTo>
                <a:lnTo>
                  <a:pt x="2705207" y="551021"/>
                </a:lnTo>
                <a:lnTo>
                  <a:pt x="2725899" y="520331"/>
                </a:lnTo>
                <a:lnTo>
                  <a:pt x="2733487" y="482749"/>
                </a:lnTo>
                <a:lnTo>
                  <a:pt x="2733487" y="96551"/>
                </a:lnTo>
                <a:lnTo>
                  <a:pt x="2725899" y="58969"/>
                </a:lnTo>
                <a:lnTo>
                  <a:pt x="2705207" y="28279"/>
                </a:lnTo>
                <a:lnTo>
                  <a:pt x="2674517" y="7587"/>
                </a:lnTo>
                <a:lnTo>
                  <a:pt x="2636935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09928" y="1247140"/>
            <a:ext cx="192023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3.</a:t>
            </a:r>
            <a:r>
              <a:rPr sz="16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Подготовка</a:t>
            </a:r>
            <a:r>
              <a:rPr sz="16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F1F1F"/>
                </a:solidFill>
                <a:latin typeface="Calibri"/>
                <a:cs typeface="Calibri"/>
              </a:rPr>
              <a:t>данных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21832" y="1916432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0" y="19330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8"/>
                </a:lnTo>
                <a:lnTo>
                  <a:pt x="5186" y="355688"/>
                </a:lnTo>
                <a:lnTo>
                  <a:pt x="19330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8"/>
                </a:lnTo>
                <a:lnTo>
                  <a:pt x="5355964" y="329998"/>
                </a:lnTo>
                <a:lnTo>
                  <a:pt x="5355964" y="66000"/>
                </a:lnTo>
                <a:lnTo>
                  <a:pt x="5350778" y="40310"/>
                </a:lnTo>
                <a:lnTo>
                  <a:pt x="5336633" y="19330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90462" y="1998979"/>
            <a:ext cx="27158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Выбор</a:t>
            </a:r>
            <a:r>
              <a:rPr sz="12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хранилища.</a:t>
            </a:r>
            <a:r>
              <a:rPr sz="12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HDFS/S3/DataBase/etc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21830" y="2395631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1"/>
                </a:lnTo>
                <a:lnTo>
                  <a:pt x="5186" y="40311"/>
                </a:lnTo>
                <a:lnTo>
                  <a:pt x="0" y="66001"/>
                </a:lnTo>
                <a:lnTo>
                  <a:pt x="0" y="329999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9"/>
                </a:lnTo>
                <a:lnTo>
                  <a:pt x="5355964" y="329999"/>
                </a:lnTo>
                <a:lnTo>
                  <a:pt x="5355964" y="66001"/>
                </a:lnTo>
                <a:lnTo>
                  <a:pt x="5350778" y="40311"/>
                </a:lnTo>
                <a:lnTo>
                  <a:pt x="5336633" y="19331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90461" y="2477516"/>
            <a:ext cx="19577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Сбор</a:t>
            </a:r>
            <a:r>
              <a:rPr sz="12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данных</a:t>
            </a:r>
            <a:r>
              <a:rPr sz="12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на</a:t>
            </a:r>
            <a:r>
              <a:rPr sz="12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потоке.</a:t>
            </a:r>
            <a:r>
              <a:rPr sz="12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1F1F1F"/>
                </a:solidFill>
                <a:latin typeface="Calibri"/>
                <a:cs typeface="Calibri"/>
              </a:rPr>
              <a:t>Kafka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26712" y="2874831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1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9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4" y="376668"/>
                </a:lnTo>
                <a:lnTo>
                  <a:pt x="5350779" y="355689"/>
                </a:lnTo>
                <a:lnTo>
                  <a:pt x="5355965" y="329999"/>
                </a:lnTo>
                <a:lnTo>
                  <a:pt x="5355965" y="66000"/>
                </a:lnTo>
                <a:lnTo>
                  <a:pt x="5350779" y="40310"/>
                </a:lnTo>
                <a:lnTo>
                  <a:pt x="5336634" y="19331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95344" y="2956051"/>
            <a:ext cx="24371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Сбор</a:t>
            </a:r>
            <a:r>
              <a:rPr sz="12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данных</a:t>
            </a:r>
            <a:r>
              <a:rPr sz="1200" spc="-2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по</a:t>
            </a:r>
            <a:r>
              <a:rPr sz="12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расписанию.</a:t>
            </a:r>
            <a:r>
              <a:rPr sz="12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AirFlow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21833" y="3833232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0" y="19331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8"/>
                </a:lnTo>
                <a:lnTo>
                  <a:pt x="5186" y="355689"/>
                </a:lnTo>
                <a:lnTo>
                  <a:pt x="19330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9"/>
                </a:lnTo>
                <a:lnTo>
                  <a:pt x="5355964" y="329998"/>
                </a:lnTo>
                <a:lnTo>
                  <a:pt x="5355964" y="66000"/>
                </a:lnTo>
                <a:lnTo>
                  <a:pt x="5350778" y="40310"/>
                </a:lnTo>
                <a:lnTo>
                  <a:pt x="5336633" y="19331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390463" y="3913123"/>
            <a:ext cx="21088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Обнаружение</a:t>
            </a:r>
            <a:r>
              <a:rPr sz="12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сдвигов</a:t>
            </a:r>
            <a:r>
              <a:rPr sz="12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в</a:t>
            </a:r>
            <a:r>
              <a:rPr sz="12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данных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43338" y="1979676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14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10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243338" y="2458211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1</a:t>
            </a:r>
            <a:r>
              <a:rPr lang="ru-RU" sz="1400" dirty="0">
                <a:latin typeface="Calibri"/>
                <a:cs typeface="Calibri"/>
              </a:rPr>
              <a:t>6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1</a:t>
            </a:r>
            <a:r>
              <a:rPr sz="1400" dirty="0">
                <a:latin typeface="Calibri"/>
                <a:cs typeface="Calibri"/>
              </a:rPr>
              <a:t>0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33721" y="2933700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21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10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243338" y="3887723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2</a:t>
            </a:r>
            <a:r>
              <a:rPr lang="ru-RU" sz="1400" dirty="0">
                <a:latin typeface="Calibri"/>
                <a:cs typeface="Calibri"/>
              </a:rPr>
              <a:t>8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10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243338" y="3409188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23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10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862531" y="1683727"/>
            <a:ext cx="364490" cy="2385695"/>
          </a:xfrm>
          <a:custGeom>
            <a:avLst/>
            <a:gdLst/>
            <a:ahLst/>
            <a:cxnLst/>
            <a:rect l="l" t="t" r="r" b="b"/>
            <a:pathLst>
              <a:path w="364489" h="2385695">
                <a:moveTo>
                  <a:pt x="364172" y="1389113"/>
                </a:moveTo>
                <a:lnTo>
                  <a:pt x="354647" y="1384350"/>
                </a:lnTo>
                <a:lnTo>
                  <a:pt x="287972" y="1351013"/>
                </a:lnTo>
                <a:lnTo>
                  <a:pt x="287972" y="1384350"/>
                </a:lnTo>
                <a:lnTo>
                  <a:pt x="9525" y="1384350"/>
                </a:lnTo>
                <a:lnTo>
                  <a:pt x="9525" y="914666"/>
                </a:lnTo>
                <a:lnTo>
                  <a:pt x="283095" y="914666"/>
                </a:lnTo>
                <a:lnTo>
                  <a:pt x="283095" y="948004"/>
                </a:lnTo>
                <a:lnTo>
                  <a:pt x="349770" y="914666"/>
                </a:lnTo>
                <a:lnTo>
                  <a:pt x="359295" y="909904"/>
                </a:lnTo>
                <a:lnTo>
                  <a:pt x="349770" y="905141"/>
                </a:lnTo>
                <a:lnTo>
                  <a:pt x="283095" y="871804"/>
                </a:lnTo>
                <a:lnTo>
                  <a:pt x="283095" y="905141"/>
                </a:lnTo>
                <a:lnTo>
                  <a:pt x="9525" y="905141"/>
                </a:lnTo>
                <a:lnTo>
                  <a:pt x="9525" y="435470"/>
                </a:lnTo>
                <a:lnTo>
                  <a:pt x="283095" y="435470"/>
                </a:lnTo>
                <a:lnTo>
                  <a:pt x="283095" y="468807"/>
                </a:lnTo>
                <a:lnTo>
                  <a:pt x="349770" y="435470"/>
                </a:lnTo>
                <a:lnTo>
                  <a:pt x="359295" y="430707"/>
                </a:lnTo>
                <a:lnTo>
                  <a:pt x="349770" y="425945"/>
                </a:lnTo>
                <a:lnTo>
                  <a:pt x="283095" y="392607"/>
                </a:lnTo>
                <a:lnTo>
                  <a:pt x="283095" y="425945"/>
                </a:lnTo>
                <a:lnTo>
                  <a:pt x="9525" y="425945"/>
                </a:lnTo>
                <a:lnTo>
                  <a:pt x="9525" y="0"/>
                </a:lnTo>
                <a:lnTo>
                  <a:pt x="0" y="0"/>
                </a:lnTo>
                <a:lnTo>
                  <a:pt x="0" y="2350135"/>
                </a:lnTo>
                <a:lnTo>
                  <a:pt x="2120" y="2352268"/>
                </a:lnTo>
                <a:lnTo>
                  <a:pt x="283095" y="2352268"/>
                </a:lnTo>
                <a:lnTo>
                  <a:pt x="283095" y="2385606"/>
                </a:lnTo>
                <a:lnTo>
                  <a:pt x="349770" y="2352268"/>
                </a:lnTo>
                <a:lnTo>
                  <a:pt x="359295" y="2347506"/>
                </a:lnTo>
                <a:lnTo>
                  <a:pt x="349770" y="2342743"/>
                </a:lnTo>
                <a:lnTo>
                  <a:pt x="283095" y="2309406"/>
                </a:lnTo>
                <a:lnTo>
                  <a:pt x="283095" y="2342743"/>
                </a:lnTo>
                <a:lnTo>
                  <a:pt x="9525" y="2342743"/>
                </a:lnTo>
                <a:lnTo>
                  <a:pt x="9525" y="1873072"/>
                </a:lnTo>
                <a:lnTo>
                  <a:pt x="283095" y="1873072"/>
                </a:lnTo>
                <a:lnTo>
                  <a:pt x="283095" y="1906409"/>
                </a:lnTo>
                <a:lnTo>
                  <a:pt x="349770" y="1873072"/>
                </a:lnTo>
                <a:lnTo>
                  <a:pt x="359295" y="1868309"/>
                </a:lnTo>
                <a:lnTo>
                  <a:pt x="349770" y="1863547"/>
                </a:lnTo>
                <a:lnTo>
                  <a:pt x="283095" y="1830209"/>
                </a:lnTo>
                <a:lnTo>
                  <a:pt x="283095" y="1863547"/>
                </a:lnTo>
                <a:lnTo>
                  <a:pt x="9525" y="1863547"/>
                </a:lnTo>
                <a:lnTo>
                  <a:pt x="9525" y="1393875"/>
                </a:lnTo>
                <a:lnTo>
                  <a:pt x="287972" y="1393875"/>
                </a:lnTo>
                <a:lnTo>
                  <a:pt x="287972" y="1427213"/>
                </a:lnTo>
                <a:lnTo>
                  <a:pt x="354647" y="1393875"/>
                </a:lnTo>
                <a:lnTo>
                  <a:pt x="364172" y="13891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62532" y="1683718"/>
            <a:ext cx="359410" cy="2865120"/>
          </a:xfrm>
          <a:custGeom>
            <a:avLst/>
            <a:gdLst/>
            <a:ahLst/>
            <a:cxnLst/>
            <a:rect l="l" t="t" r="r" b="b"/>
            <a:pathLst>
              <a:path w="359410" h="2865120">
                <a:moveTo>
                  <a:pt x="283098" y="2788614"/>
                </a:moveTo>
                <a:lnTo>
                  <a:pt x="283098" y="2864814"/>
                </a:lnTo>
                <a:lnTo>
                  <a:pt x="349773" y="2831476"/>
                </a:lnTo>
                <a:lnTo>
                  <a:pt x="295798" y="2831476"/>
                </a:lnTo>
                <a:lnTo>
                  <a:pt x="295798" y="2821951"/>
                </a:lnTo>
                <a:lnTo>
                  <a:pt x="349773" y="2821951"/>
                </a:lnTo>
                <a:lnTo>
                  <a:pt x="283098" y="2788614"/>
                </a:lnTo>
                <a:close/>
              </a:path>
              <a:path w="359410" h="2865120">
                <a:moveTo>
                  <a:pt x="9525" y="0"/>
                </a:moveTo>
                <a:lnTo>
                  <a:pt x="0" y="0"/>
                </a:lnTo>
                <a:lnTo>
                  <a:pt x="0" y="2829344"/>
                </a:lnTo>
                <a:lnTo>
                  <a:pt x="2132" y="2831476"/>
                </a:lnTo>
                <a:lnTo>
                  <a:pt x="283098" y="2831476"/>
                </a:lnTo>
                <a:lnTo>
                  <a:pt x="283098" y="2826714"/>
                </a:lnTo>
                <a:lnTo>
                  <a:pt x="9525" y="2826714"/>
                </a:lnTo>
                <a:lnTo>
                  <a:pt x="4762" y="2821951"/>
                </a:lnTo>
                <a:lnTo>
                  <a:pt x="9525" y="2821951"/>
                </a:lnTo>
                <a:lnTo>
                  <a:pt x="9525" y="0"/>
                </a:lnTo>
                <a:close/>
              </a:path>
              <a:path w="359410" h="2865120">
                <a:moveTo>
                  <a:pt x="349773" y="2821951"/>
                </a:moveTo>
                <a:lnTo>
                  <a:pt x="295798" y="2821951"/>
                </a:lnTo>
                <a:lnTo>
                  <a:pt x="295798" y="2831476"/>
                </a:lnTo>
                <a:lnTo>
                  <a:pt x="349773" y="2831476"/>
                </a:lnTo>
                <a:lnTo>
                  <a:pt x="359298" y="2826714"/>
                </a:lnTo>
                <a:lnTo>
                  <a:pt x="349773" y="2821951"/>
                </a:lnTo>
                <a:close/>
              </a:path>
              <a:path w="359410" h="2865120">
                <a:moveTo>
                  <a:pt x="9525" y="2821951"/>
                </a:moveTo>
                <a:lnTo>
                  <a:pt x="4762" y="2821951"/>
                </a:lnTo>
                <a:lnTo>
                  <a:pt x="9525" y="2826714"/>
                </a:lnTo>
                <a:lnTo>
                  <a:pt x="9525" y="2821951"/>
                </a:lnTo>
                <a:close/>
              </a:path>
              <a:path w="359410" h="2865120">
                <a:moveTo>
                  <a:pt x="283098" y="2821951"/>
                </a:moveTo>
                <a:lnTo>
                  <a:pt x="9525" y="2821951"/>
                </a:lnTo>
                <a:lnTo>
                  <a:pt x="9525" y="2826714"/>
                </a:lnTo>
                <a:lnTo>
                  <a:pt x="283098" y="2826714"/>
                </a:lnTo>
                <a:lnTo>
                  <a:pt x="283098" y="28219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object 2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1829" y="4312433"/>
            <a:ext cx="5355965" cy="39599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8454" y="1225104"/>
            <a:ext cx="419929" cy="396000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4572000" y="4597807"/>
            <a:ext cx="485140" cy="430530"/>
          </a:xfrm>
          <a:custGeom>
            <a:avLst/>
            <a:gdLst/>
            <a:ahLst/>
            <a:cxnLst/>
            <a:rect l="l" t="t" r="r" b="b"/>
            <a:pathLst>
              <a:path w="485139" h="430529">
                <a:moveTo>
                  <a:pt x="363474" y="0"/>
                </a:moveTo>
                <a:lnTo>
                  <a:pt x="242315" y="107484"/>
                </a:lnTo>
                <a:lnTo>
                  <a:pt x="121158" y="0"/>
                </a:lnTo>
                <a:lnTo>
                  <a:pt x="121158" y="214969"/>
                </a:lnTo>
                <a:lnTo>
                  <a:pt x="0" y="214969"/>
                </a:lnTo>
                <a:lnTo>
                  <a:pt x="242315" y="429938"/>
                </a:lnTo>
                <a:lnTo>
                  <a:pt x="484632" y="214969"/>
                </a:lnTo>
                <a:lnTo>
                  <a:pt x="363474" y="214969"/>
                </a:lnTo>
                <a:lnTo>
                  <a:pt x="36347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72000" y="4597807"/>
            <a:ext cx="485140" cy="430530"/>
          </a:xfrm>
          <a:custGeom>
            <a:avLst/>
            <a:gdLst/>
            <a:ahLst/>
            <a:cxnLst/>
            <a:rect l="l" t="t" r="r" b="b"/>
            <a:pathLst>
              <a:path w="485139" h="430529">
                <a:moveTo>
                  <a:pt x="363474" y="0"/>
                </a:moveTo>
                <a:lnTo>
                  <a:pt x="363474" y="214969"/>
                </a:lnTo>
                <a:lnTo>
                  <a:pt x="484632" y="214969"/>
                </a:lnTo>
                <a:lnTo>
                  <a:pt x="242316" y="429938"/>
                </a:lnTo>
                <a:lnTo>
                  <a:pt x="0" y="214969"/>
                </a:lnTo>
                <a:lnTo>
                  <a:pt x="121158" y="214969"/>
                </a:lnTo>
                <a:lnTo>
                  <a:pt x="121158" y="0"/>
                </a:lnTo>
                <a:lnTo>
                  <a:pt x="242316" y="107484"/>
                </a:lnTo>
                <a:lnTo>
                  <a:pt x="363474" y="0"/>
                </a:lnTo>
                <a:close/>
              </a:path>
            </a:pathLst>
          </a:custGeom>
          <a:ln w="254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5091600" y="542763"/>
          <a:ext cx="2606039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3CE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21830" y="3875671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1"/>
                </a:lnTo>
                <a:lnTo>
                  <a:pt x="5186" y="40310"/>
                </a:lnTo>
                <a:lnTo>
                  <a:pt x="0" y="66001"/>
                </a:lnTo>
                <a:lnTo>
                  <a:pt x="0" y="329999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9"/>
                </a:lnTo>
                <a:lnTo>
                  <a:pt x="5355964" y="329999"/>
                </a:lnTo>
                <a:lnTo>
                  <a:pt x="5355964" y="66001"/>
                </a:lnTo>
                <a:lnTo>
                  <a:pt x="5350778" y="40310"/>
                </a:lnTo>
                <a:lnTo>
                  <a:pt x="5336633" y="19331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390461" y="3955796"/>
            <a:ext cx="23158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Использование</a:t>
            </a:r>
            <a:r>
              <a:rPr sz="12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Feature</a:t>
            </a:r>
            <a:r>
              <a:rPr sz="12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Store:</a:t>
            </a:r>
            <a:r>
              <a:rPr sz="12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1F1F1F"/>
                </a:solidFill>
                <a:latin typeface="Calibri"/>
                <a:cs typeface="Calibri"/>
              </a:rPr>
              <a:t>Feast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Программа</a:t>
            </a:r>
            <a:r>
              <a:rPr spc="-180" dirty="0"/>
              <a:t> </a:t>
            </a:r>
            <a:r>
              <a:rPr spc="-10" dirty="0"/>
              <a:t>модуля</a:t>
            </a:r>
          </a:p>
        </p:txBody>
      </p:sp>
      <p:sp>
        <p:nvSpPr>
          <p:cNvPr id="5" name="object 5"/>
          <p:cNvSpPr/>
          <p:nvPr/>
        </p:nvSpPr>
        <p:spPr>
          <a:xfrm>
            <a:off x="500550" y="1104418"/>
            <a:ext cx="2733675" cy="579755"/>
          </a:xfrm>
          <a:custGeom>
            <a:avLst/>
            <a:gdLst/>
            <a:ahLst/>
            <a:cxnLst/>
            <a:rect l="l" t="t" r="r" b="b"/>
            <a:pathLst>
              <a:path w="2733675" h="579755">
                <a:moveTo>
                  <a:pt x="2636935" y="0"/>
                </a:moveTo>
                <a:lnTo>
                  <a:pt x="96550" y="0"/>
                </a:lnTo>
                <a:lnTo>
                  <a:pt x="58968" y="7587"/>
                </a:lnTo>
                <a:lnTo>
                  <a:pt x="28279" y="28279"/>
                </a:lnTo>
                <a:lnTo>
                  <a:pt x="7587" y="58969"/>
                </a:lnTo>
                <a:lnTo>
                  <a:pt x="0" y="96551"/>
                </a:lnTo>
                <a:lnTo>
                  <a:pt x="0" y="482749"/>
                </a:lnTo>
                <a:lnTo>
                  <a:pt x="7587" y="520331"/>
                </a:lnTo>
                <a:lnTo>
                  <a:pt x="28279" y="551021"/>
                </a:lnTo>
                <a:lnTo>
                  <a:pt x="58968" y="571712"/>
                </a:lnTo>
                <a:lnTo>
                  <a:pt x="96550" y="579300"/>
                </a:lnTo>
                <a:lnTo>
                  <a:pt x="2636935" y="579300"/>
                </a:lnTo>
                <a:lnTo>
                  <a:pt x="2674517" y="571712"/>
                </a:lnTo>
                <a:lnTo>
                  <a:pt x="2705207" y="551021"/>
                </a:lnTo>
                <a:lnTo>
                  <a:pt x="2725899" y="520331"/>
                </a:lnTo>
                <a:lnTo>
                  <a:pt x="2733487" y="482749"/>
                </a:lnTo>
                <a:lnTo>
                  <a:pt x="2733487" y="96551"/>
                </a:lnTo>
                <a:lnTo>
                  <a:pt x="2725899" y="58969"/>
                </a:lnTo>
                <a:lnTo>
                  <a:pt x="2705207" y="28279"/>
                </a:lnTo>
                <a:lnTo>
                  <a:pt x="2674517" y="7587"/>
                </a:lnTo>
                <a:lnTo>
                  <a:pt x="2636935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09928" y="1247140"/>
            <a:ext cx="192023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3.</a:t>
            </a:r>
            <a:r>
              <a:rPr sz="16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Подготовка</a:t>
            </a:r>
            <a:r>
              <a:rPr sz="16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F1F1F"/>
                </a:solidFill>
                <a:latin typeface="Calibri"/>
                <a:cs typeface="Calibri"/>
              </a:rPr>
              <a:t>данных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21832" y="2438071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0" y="19330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9"/>
                </a:lnTo>
                <a:lnTo>
                  <a:pt x="5186" y="355689"/>
                </a:lnTo>
                <a:lnTo>
                  <a:pt x="19330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9"/>
                </a:lnTo>
                <a:lnTo>
                  <a:pt x="5355964" y="329999"/>
                </a:lnTo>
                <a:lnTo>
                  <a:pt x="5355964" y="66000"/>
                </a:lnTo>
                <a:lnTo>
                  <a:pt x="5350778" y="40310"/>
                </a:lnTo>
                <a:lnTo>
                  <a:pt x="5336633" y="19330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90462" y="2520188"/>
            <a:ext cx="22517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Подготовка</a:t>
            </a:r>
            <a:r>
              <a:rPr sz="12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и</a:t>
            </a:r>
            <a:r>
              <a:rPr sz="12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обогащение</a:t>
            </a:r>
            <a:r>
              <a:rPr sz="12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данных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21830" y="2917271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0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9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9"/>
                </a:lnTo>
                <a:lnTo>
                  <a:pt x="5355964" y="329999"/>
                </a:lnTo>
                <a:lnTo>
                  <a:pt x="5355964" y="66000"/>
                </a:lnTo>
                <a:lnTo>
                  <a:pt x="5350778" y="40310"/>
                </a:lnTo>
                <a:lnTo>
                  <a:pt x="5336633" y="19330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90461" y="2998723"/>
            <a:ext cx="15240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Извлечение</a:t>
            </a:r>
            <a:r>
              <a:rPr sz="1200" spc="-5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признаков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26712" y="3396471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0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8"/>
                </a:lnTo>
                <a:lnTo>
                  <a:pt x="5186" y="355688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4" y="376668"/>
                </a:lnTo>
                <a:lnTo>
                  <a:pt x="5350779" y="355688"/>
                </a:lnTo>
                <a:lnTo>
                  <a:pt x="5355965" y="329998"/>
                </a:lnTo>
                <a:lnTo>
                  <a:pt x="5355965" y="66000"/>
                </a:lnTo>
                <a:lnTo>
                  <a:pt x="5350779" y="40310"/>
                </a:lnTo>
                <a:lnTo>
                  <a:pt x="5336634" y="19330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95344" y="3477259"/>
            <a:ext cx="20593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Версионирование</a:t>
            </a:r>
            <a:r>
              <a:rPr sz="1200" spc="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данных.</a:t>
            </a:r>
            <a:r>
              <a:rPr sz="1200" spc="1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1F1F1F"/>
                </a:solidFill>
                <a:latin typeface="Calibri"/>
                <a:cs typeface="Calibri"/>
              </a:rPr>
              <a:t>DVC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21833" y="4354870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0" y="19331"/>
                </a:lnTo>
                <a:lnTo>
                  <a:pt x="5186" y="40310"/>
                </a:lnTo>
                <a:lnTo>
                  <a:pt x="0" y="66001"/>
                </a:lnTo>
                <a:lnTo>
                  <a:pt x="0" y="329999"/>
                </a:lnTo>
                <a:lnTo>
                  <a:pt x="5186" y="355689"/>
                </a:lnTo>
                <a:lnTo>
                  <a:pt x="19330" y="376668"/>
                </a:lnTo>
                <a:lnTo>
                  <a:pt x="40310" y="390813"/>
                </a:lnTo>
                <a:lnTo>
                  <a:pt x="66000" y="396000"/>
                </a:lnTo>
                <a:lnTo>
                  <a:pt x="5289964" y="396000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9"/>
                </a:lnTo>
                <a:lnTo>
                  <a:pt x="5355964" y="329999"/>
                </a:lnTo>
                <a:lnTo>
                  <a:pt x="5355964" y="66001"/>
                </a:lnTo>
                <a:lnTo>
                  <a:pt x="5350778" y="40310"/>
                </a:lnTo>
                <a:lnTo>
                  <a:pt x="5336633" y="19331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390463" y="4437379"/>
            <a:ext cx="2639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Практика.</a:t>
            </a:r>
            <a:r>
              <a:rPr sz="12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Конвейер</a:t>
            </a:r>
            <a:r>
              <a:rPr sz="12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подготовки</a:t>
            </a:r>
            <a:r>
              <a:rPr sz="12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данных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862531" y="1683727"/>
            <a:ext cx="364490" cy="2907665"/>
          </a:xfrm>
          <a:custGeom>
            <a:avLst/>
            <a:gdLst/>
            <a:ahLst/>
            <a:cxnLst/>
            <a:rect l="l" t="t" r="r" b="b"/>
            <a:pathLst>
              <a:path w="364489" h="2907665">
                <a:moveTo>
                  <a:pt x="364172" y="1910753"/>
                </a:moveTo>
                <a:lnTo>
                  <a:pt x="354647" y="1905990"/>
                </a:lnTo>
                <a:lnTo>
                  <a:pt x="287972" y="1872653"/>
                </a:lnTo>
                <a:lnTo>
                  <a:pt x="287972" y="1905990"/>
                </a:lnTo>
                <a:lnTo>
                  <a:pt x="9525" y="1905990"/>
                </a:lnTo>
                <a:lnTo>
                  <a:pt x="9525" y="1436306"/>
                </a:lnTo>
                <a:lnTo>
                  <a:pt x="283095" y="1436306"/>
                </a:lnTo>
                <a:lnTo>
                  <a:pt x="283095" y="1469644"/>
                </a:lnTo>
                <a:lnTo>
                  <a:pt x="349770" y="1436306"/>
                </a:lnTo>
                <a:lnTo>
                  <a:pt x="359295" y="1431544"/>
                </a:lnTo>
                <a:lnTo>
                  <a:pt x="349770" y="1426781"/>
                </a:lnTo>
                <a:lnTo>
                  <a:pt x="283095" y="1393444"/>
                </a:lnTo>
                <a:lnTo>
                  <a:pt x="283095" y="1426781"/>
                </a:lnTo>
                <a:lnTo>
                  <a:pt x="9525" y="1426781"/>
                </a:lnTo>
                <a:lnTo>
                  <a:pt x="9525" y="957110"/>
                </a:lnTo>
                <a:lnTo>
                  <a:pt x="283095" y="957110"/>
                </a:lnTo>
                <a:lnTo>
                  <a:pt x="283095" y="990447"/>
                </a:lnTo>
                <a:lnTo>
                  <a:pt x="349770" y="957110"/>
                </a:lnTo>
                <a:lnTo>
                  <a:pt x="359295" y="952347"/>
                </a:lnTo>
                <a:lnTo>
                  <a:pt x="349770" y="947585"/>
                </a:lnTo>
                <a:lnTo>
                  <a:pt x="283095" y="914247"/>
                </a:lnTo>
                <a:lnTo>
                  <a:pt x="283095" y="947585"/>
                </a:lnTo>
                <a:lnTo>
                  <a:pt x="9525" y="947585"/>
                </a:lnTo>
                <a:lnTo>
                  <a:pt x="9525" y="0"/>
                </a:lnTo>
                <a:lnTo>
                  <a:pt x="0" y="0"/>
                </a:lnTo>
                <a:lnTo>
                  <a:pt x="0" y="2871774"/>
                </a:lnTo>
                <a:lnTo>
                  <a:pt x="2120" y="2873908"/>
                </a:lnTo>
                <a:lnTo>
                  <a:pt x="283095" y="2873908"/>
                </a:lnTo>
                <a:lnTo>
                  <a:pt x="283095" y="2907246"/>
                </a:lnTo>
                <a:lnTo>
                  <a:pt x="349770" y="2873908"/>
                </a:lnTo>
                <a:lnTo>
                  <a:pt x="359295" y="2869146"/>
                </a:lnTo>
                <a:lnTo>
                  <a:pt x="349770" y="2864383"/>
                </a:lnTo>
                <a:lnTo>
                  <a:pt x="283095" y="2831046"/>
                </a:lnTo>
                <a:lnTo>
                  <a:pt x="283095" y="2864383"/>
                </a:lnTo>
                <a:lnTo>
                  <a:pt x="9525" y="2864383"/>
                </a:lnTo>
                <a:lnTo>
                  <a:pt x="9525" y="2394712"/>
                </a:lnTo>
                <a:lnTo>
                  <a:pt x="283095" y="2394712"/>
                </a:lnTo>
                <a:lnTo>
                  <a:pt x="283095" y="2428049"/>
                </a:lnTo>
                <a:lnTo>
                  <a:pt x="349770" y="2394712"/>
                </a:lnTo>
                <a:lnTo>
                  <a:pt x="359295" y="2389949"/>
                </a:lnTo>
                <a:lnTo>
                  <a:pt x="349770" y="2385187"/>
                </a:lnTo>
                <a:lnTo>
                  <a:pt x="283095" y="2351849"/>
                </a:lnTo>
                <a:lnTo>
                  <a:pt x="283095" y="2385187"/>
                </a:lnTo>
                <a:lnTo>
                  <a:pt x="9525" y="2385187"/>
                </a:lnTo>
                <a:lnTo>
                  <a:pt x="9525" y="1915515"/>
                </a:lnTo>
                <a:lnTo>
                  <a:pt x="287972" y="1915515"/>
                </a:lnTo>
                <a:lnTo>
                  <a:pt x="287972" y="1948853"/>
                </a:lnTo>
                <a:lnTo>
                  <a:pt x="354647" y="1915515"/>
                </a:lnTo>
                <a:lnTo>
                  <a:pt x="364172" y="19107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62532" y="1683718"/>
            <a:ext cx="364490" cy="513080"/>
          </a:xfrm>
          <a:custGeom>
            <a:avLst/>
            <a:gdLst/>
            <a:ahLst/>
            <a:cxnLst/>
            <a:rect l="l" t="t" r="r" b="b"/>
            <a:pathLst>
              <a:path w="364489" h="513080">
                <a:moveTo>
                  <a:pt x="287980" y="436378"/>
                </a:moveTo>
                <a:lnTo>
                  <a:pt x="287980" y="512578"/>
                </a:lnTo>
                <a:lnTo>
                  <a:pt x="354655" y="479240"/>
                </a:lnTo>
                <a:lnTo>
                  <a:pt x="300680" y="479240"/>
                </a:lnTo>
                <a:lnTo>
                  <a:pt x="300680" y="469715"/>
                </a:lnTo>
                <a:lnTo>
                  <a:pt x="354655" y="469715"/>
                </a:lnTo>
                <a:lnTo>
                  <a:pt x="287980" y="436378"/>
                </a:lnTo>
                <a:close/>
              </a:path>
              <a:path w="364489" h="513080">
                <a:moveTo>
                  <a:pt x="9525" y="0"/>
                </a:moveTo>
                <a:lnTo>
                  <a:pt x="0" y="0"/>
                </a:lnTo>
                <a:lnTo>
                  <a:pt x="0" y="477108"/>
                </a:lnTo>
                <a:lnTo>
                  <a:pt x="2132" y="479240"/>
                </a:lnTo>
                <a:lnTo>
                  <a:pt x="287980" y="479240"/>
                </a:lnTo>
                <a:lnTo>
                  <a:pt x="287980" y="474478"/>
                </a:lnTo>
                <a:lnTo>
                  <a:pt x="9525" y="474478"/>
                </a:lnTo>
                <a:lnTo>
                  <a:pt x="4762" y="469715"/>
                </a:lnTo>
                <a:lnTo>
                  <a:pt x="9525" y="469715"/>
                </a:lnTo>
                <a:lnTo>
                  <a:pt x="9525" y="0"/>
                </a:lnTo>
                <a:close/>
              </a:path>
              <a:path w="364489" h="513080">
                <a:moveTo>
                  <a:pt x="354655" y="469715"/>
                </a:moveTo>
                <a:lnTo>
                  <a:pt x="300680" y="469715"/>
                </a:lnTo>
                <a:lnTo>
                  <a:pt x="300680" y="479240"/>
                </a:lnTo>
                <a:lnTo>
                  <a:pt x="354655" y="479240"/>
                </a:lnTo>
                <a:lnTo>
                  <a:pt x="364180" y="474478"/>
                </a:lnTo>
                <a:lnTo>
                  <a:pt x="354655" y="469715"/>
                </a:lnTo>
                <a:close/>
              </a:path>
              <a:path w="364489" h="513080">
                <a:moveTo>
                  <a:pt x="9525" y="469715"/>
                </a:moveTo>
                <a:lnTo>
                  <a:pt x="4762" y="469715"/>
                </a:lnTo>
                <a:lnTo>
                  <a:pt x="9525" y="474478"/>
                </a:lnTo>
                <a:lnTo>
                  <a:pt x="9525" y="469715"/>
                </a:lnTo>
                <a:close/>
              </a:path>
              <a:path w="364489" h="513080">
                <a:moveTo>
                  <a:pt x="287980" y="469715"/>
                </a:moveTo>
                <a:lnTo>
                  <a:pt x="9525" y="469715"/>
                </a:lnTo>
                <a:lnTo>
                  <a:pt x="9525" y="474478"/>
                </a:lnTo>
                <a:lnTo>
                  <a:pt x="287980" y="474478"/>
                </a:lnTo>
                <a:lnTo>
                  <a:pt x="287980" y="4697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6712" y="1960197"/>
            <a:ext cx="5355964" cy="39599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8454" y="1225104"/>
            <a:ext cx="419929" cy="396000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1243338" y="2500883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06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11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20503" y="2973323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11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11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33721" y="3454908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13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11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243338" y="4408932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20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11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43338" y="3933444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18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11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5091600" y="542763"/>
          <a:ext cx="2606039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3CE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21830" y="3722449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0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8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9"/>
                </a:lnTo>
                <a:lnTo>
                  <a:pt x="5355964" y="329998"/>
                </a:lnTo>
                <a:lnTo>
                  <a:pt x="5355964" y="66000"/>
                </a:lnTo>
                <a:lnTo>
                  <a:pt x="5350778" y="40310"/>
                </a:lnTo>
                <a:lnTo>
                  <a:pt x="5336633" y="19330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390461" y="3803396"/>
            <a:ext cx="23564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Подбор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гиперпараметров</a:t>
            </a:r>
            <a:r>
              <a:rPr sz="1200" spc="1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и</a:t>
            </a:r>
            <a:r>
              <a:rPr sz="1200" spc="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AutoML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Программа</a:t>
            </a:r>
            <a:r>
              <a:rPr spc="-180" dirty="0"/>
              <a:t> </a:t>
            </a:r>
            <a:r>
              <a:rPr spc="-10" dirty="0"/>
              <a:t>модуля</a:t>
            </a:r>
          </a:p>
        </p:txBody>
      </p:sp>
      <p:sp>
        <p:nvSpPr>
          <p:cNvPr id="5" name="object 5"/>
          <p:cNvSpPr/>
          <p:nvPr/>
        </p:nvSpPr>
        <p:spPr>
          <a:xfrm>
            <a:off x="500550" y="1104418"/>
            <a:ext cx="2613025" cy="579755"/>
          </a:xfrm>
          <a:custGeom>
            <a:avLst/>
            <a:gdLst/>
            <a:ahLst/>
            <a:cxnLst/>
            <a:rect l="l" t="t" r="r" b="b"/>
            <a:pathLst>
              <a:path w="2613025" h="579755">
                <a:moveTo>
                  <a:pt x="2515913" y="0"/>
                </a:moveTo>
                <a:lnTo>
                  <a:pt x="96553" y="0"/>
                </a:lnTo>
                <a:lnTo>
                  <a:pt x="58970" y="7587"/>
                </a:lnTo>
                <a:lnTo>
                  <a:pt x="28279" y="28279"/>
                </a:lnTo>
                <a:lnTo>
                  <a:pt x="7587" y="58970"/>
                </a:lnTo>
                <a:lnTo>
                  <a:pt x="0" y="96553"/>
                </a:lnTo>
                <a:lnTo>
                  <a:pt x="0" y="482747"/>
                </a:lnTo>
                <a:lnTo>
                  <a:pt x="7587" y="520330"/>
                </a:lnTo>
                <a:lnTo>
                  <a:pt x="28279" y="551020"/>
                </a:lnTo>
                <a:lnTo>
                  <a:pt x="58970" y="571712"/>
                </a:lnTo>
                <a:lnTo>
                  <a:pt x="96553" y="579300"/>
                </a:lnTo>
                <a:lnTo>
                  <a:pt x="2515913" y="579300"/>
                </a:lnTo>
                <a:lnTo>
                  <a:pt x="2553496" y="571712"/>
                </a:lnTo>
                <a:lnTo>
                  <a:pt x="2584186" y="551020"/>
                </a:lnTo>
                <a:lnTo>
                  <a:pt x="2604878" y="520330"/>
                </a:lnTo>
                <a:lnTo>
                  <a:pt x="2612466" y="482747"/>
                </a:lnTo>
                <a:lnTo>
                  <a:pt x="2612466" y="96553"/>
                </a:lnTo>
                <a:lnTo>
                  <a:pt x="2604878" y="58970"/>
                </a:lnTo>
                <a:lnTo>
                  <a:pt x="2584186" y="28279"/>
                </a:lnTo>
                <a:lnTo>
                  <a:pt x="2553496" y="7587"/>
                </a:lnTo>
                <a:lnTo>
                  <a:pt x="2515913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09928" y="1247140"/>
            <a:ext cx="165988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4.</a:t>
            </a:r>
            <a:r>
              <a:rPr sz="1600" spc="-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F1F1F"/>
                </a:solidFill>
                <a:latin typeface="Calibri"/>
                <a:cs typeface="Calibri"/>
              </a:rPr>
              <a:t>Моделирование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21832" y="1916432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0" y="19330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8"/>
                </a:lnTo>
                <a:lnTo>
                  <a:pt x="5186" y="355688"/>
                </a:lnTo>
                <a:lnTo>
                  <a:pt x="19330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8"/>
                </a:lnTo>
                <a:lnTo>
                  <a:pt x="5355964" y="329998"/>
                </a:lnTo>
                <a:lnTo>
                  <a:pt x="5355964" y="66000"/>
                </a:lnTo>
                <a:lnTo>
                  <a:pt x="5350778" y="40310"/>
                </a:lnTo>
                <a:lnTo>
                  <a:pt x="5336633" y="19330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90462" y="1998979"/>
            <a:ext cx="32238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Воспроизводимость</a:t>
            </a:r>
            <a:r>
              <a:rPr sz="1200" spc="5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и</a:t>
            </a:r>
            <a:r>
              <a:rPr sz="1200" spc="6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версионирование.</a:t>
            </a:r>
            <a:r>
              <a:rPr sz="1200" spc="5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MLFlow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21830" y="2518437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1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9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9"/>
                </a:lnTo>
                <a:lnTo>
                  <a:pt x="5355964" y="329999"/>
                </a:lnTo>
                <a:lnTo>
                  <a:pt x="5355964" y="66000"/>
                </a:lnTo>
                <a:lnTo>
                  <a:pt x="5350778" y="40310"/>
                </a:lnTo>
                <a:lnTo>
                  <a:pt x="5336633" y="19331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90461" y="2599435"/>
            <a:ext cx="32664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Перенос</a:t>
            </a:r>
            <a:r>
              <a:rPr sz="1200" spc="-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ML</a:t>
            </a:r>
            <a:r>
              <a:rPr sz="1200" spc="-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алгоритмов</a:t>
            </a:r>
            <a:r>
              <a:rPr sz="1200" spc="-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в</a:t>
            </a:r>
            <a:r>
              <a:rPr sz="1200" spc="-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распределенную </a:t>
            </a:r>
            <a:r>
              <a:rPr sz="1200" spc="-20" dirty="0">
                <a:solidFill>
                  <a:srgbClr val="1F1F1F"/>
                </a:solidFill>
                <a:latin typeface="Calibri"/>
                <a:cs typeface="Calibri"/>
              </a:rPr>
              <a:t>среду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26712" y="3120443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1"/>
                </a:lnTo>
                <a:lnTo>
                  <a:pt x="5186" y="40311"/>
                </a:lnTo>
                <a:lnTo>
                  <a:pt x="0" y="66001"/>
                </a:lnTo>
                <a:lnTo>
                  <a:pt x="0" y="329999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4" y="376668"/>
                </a:lnTo>
                <a:lnTo>
                  <a:pt x="5350779" y="355689"/>
                </a:lnTo>
                <a:lnTo>
                  <a:pt x="5355965" y="329999"/>
                </a:lnTo>
                <a:lnTo>
                  <a:pt x="5355965" y="66001"/>
                </a:lnTo>
                <a:lnTo>
                  <a:pt x="5350779" y="40311"/>
                </a:lnTo>
                <a:lnTo>
                  <a:pt x="5336634" y="19331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95344" y="3202939"/>
            <a:ext cx="335152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Популярные</a:t>
            </a:r>
            <a:r>
              <a:rPr sz="1200" spc="-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фреймворки</a:t>
            </a:r>
            <a:r>
              <a:rPr sz="1200" spc="-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в</a:t>
            </a:r>
            <a:r>
              <a:rPr sz="1200" spc="-2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распределенной</a:t>
            </a:r>
            <a:r>
              <a:rPr sz="1200" spc="-2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среде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21833" y="4324454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0" y="19331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8"/>
                </a:lnTo>
                <a:lnTo>
                  <a:pt x="5186" y="355689"/>
                </a:lnTo>
                <a:lnTo>
                  <a:pt x="19330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9"/>
                </a:lnTo>
                <a:lnTo>
                  <a:pt x="5355964" y="329998"/>
                </a:lnTo>
                <a:lnTo>
                  <a:pt x="5355964" y="66000"/>
                </a:lnTo>
                <a:lnTo>
                  <a:pt x="5350778" y="40310"/>
                </a:lnTo>
                <a:lnTo>
                  <a:pt x="5336633" y="19331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390463" y="4406900"/>
            <a:ext cx="24110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Практика.</a:t>
            </a:r>
            <a:r>
              <a:rPr sz="1200" spc="-5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Регулярное</a:t>
            </a:r>
            <a:r>
              <a:rPr sz="12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переобучение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802015" y="1683727"/>
            <a:ext cx="424815" cy="2877185"/>
          </a:xfrm>
          <a:custGeom>
            <a:avLst/>
            <a:gdLst/>
            <a:ahLst/>
            <a:cxnLst/>
            <a:rect l="l" t="t" r="r" b="b"/>
            <a:pathLst>
              <a:path w="424814" h="2877185">
                <a:moveTo>
                  <a:pt x="424688" y="1634718"/>
                </a:moveTo>
                <a:lnTo>
                  <a:pt x="415163" y="1629956"/>
                </a:lnTo>
                <a:lnTo>
                  <a:pt x="348488" y="1596618"/>
                </a:lnTo>
                <a:lnTo>
                  <a:pt x="348488" y="1629956"/>
                </a:lnTo>
                <a:lnTo>
                  <a:pt x="9525" y="1629956"/>
                </a:lnTo>
                <a:lnTo>
                  <a:pt x="9525" y="1037475"/>
                </a:lnTo>
                <a:lnTo>
                  <a:pt x="343611" y="1037475"/>
                </a:lnTo>
                <a:lnTo>
                  <a:pt x="343611" y="1070813"/>
                </a:lnTo>
                <a:lnTo>
                  <a:pt x="410286" y="1037475"/>
                </a:lnTo>
                <a:lnTo>
                  <a:pt x="419811" y="1032713"/>
                </a:lnTo>
                <a:lnTo>
                  <a:pt x="410286" y="1027950"/>
                </a:lnTo>
                <a:lnTo>
                  <a:pt x="343611" y="994613"/>
                </a:lnTo>
                <a:lnTo>
                  <a:pt x="343611" y="1027950"/>
                </a:lnTo>
                <a:lnTo>
                  <a:pt x="9525" y="1027950"/>
                </a:lnTo>
                <a:lnTo>
                  <a:pt x="9525" y="435470"/>
                </a:lnTo>
                <a:lnTo>
                  <a:pt x="343611" y="435470"/>
                </a:lnTo>
                <a:lnTo>
                  <a:pt x="343611" y="468807"/>
                </a:lnTo>
                <a:lnTo>
                  <a:pt x="410286" y="435470"/>
                </a:lnTo>
                <a:lnTo>
                  <a:pt x="419811" y="430707"/>
                </a:lnTo>
                <a:lnTo>
                  <a:pt x="410286" y="425945"/>
                </a:lnTo>
                <a:lnTo>
                  <a:pt x="343611" y="392607"/>
                </a:lnTo>
                <a:lnTo>
                  <a:pt x="343611" y="425945"/>
                </a:lnTo>
                <a:lnTo>
                  <a:pt x="9525" y="425945"/>
                </a:lnTo>
                <a:lnTo>
                  <a:pt x="9525" y="0"/>
                </a:lnTo>
                <a:lnTo>
                  <a:pt x="0" y="0"/>
                </a:lnTo>
                <a:lnTo>
                  <a:pt x="0" y="2841358"/>
                </a:lnTo>
                <a:lnTo>
                  <a:pt x="2133" y="2843492"/>
                </a:lnTo>
                <a:lnTo>
                  <a:pt x="343611" y="2843492"/>
                </a:lnTo>
                <a:lnTo>
                  <a:pt x="343611" y="2876829"/>
                </a:lnTo>
                <a:lnTo>
                  <a:pt x="410286" y="2843492"/>
                </a:lnTo>
                <a:lnTo>
                  <a:pt x="419811" y="2838729"/>
                </a:lnTo>
                <a:lnTo>
                  <a:pt x="410286" y="2833967"/>
                </a:lnTo>
                <a:lnTo>
                  <a:pt x="343611" y="2800629"/>
                </a:lnTo>
                <a:lnTo>
                  <a:pt x="343611" y="2833967"/>
                </a:lnTo>
                <a:lnTo>
                  <a:pt x="9525" y="2833967"/>
                </a:lnTo>
                <a:lnTo>
                  <a:pt x="9525" y="2241486"/>
                </a:lnTo>
                <a:lnTo>
                  <a:pt x="343611" y="2241486"/>
                </a:lnTo>
                <a:lnTo>
                  <a:pt x="343611" y="2274824"/>
                </a:lnTo>
                <a:lnTo>
                  <a:pt x="410286" y="2241486"/>
                </a:lnTo>
                <a:lnTo>
                  <a:pt x="419811" y="2236724"/>
                </a:lnTo>
                <a:lnTo>
                  <a:pt x="410286" y="2231961"/>
                </a:lnTo>
                <a:lnTo>
                  <a:pt x="343611" y="2198624"/>
                </a:lnTo>
                <a:lnTo>
                  <a:pt x="343611" y="2231961"/>
                </a:lnTo>
                <a:lnTo>
                  <a:pt x="9525" y="2231961"/>
                </a:lnTo>
                <a:lnTo>
                  <a:pt x="9525" y="1639481"/>
                </a:lnTo>
                <a:lnTo>
                  <a:pt x="348488" y="1639481"/>
                </a:lnTo>
                <a:lnTo>
                  <a:pt x="348488" y="1672818"/>
                </a:lnTo>
                <a:lnTo>
                  <a:pt x="415163" y="1639481"/>
                </a:lnTo>
                <a:lnTo>
                  <a:pt x="424688" y="1634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243338" y="1979676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25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11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43338" y="2580132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2</a:t>
            </a:r>
            <a:r>
              <a:rPr lang="ru-RU" sz="1400" dirty="0">
                <a:latin typeface="Calibri"/>
                <a:cs typeface="Calibri"/>
              </a:rPr>
              <a:t>7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11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33721" y="3180588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02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12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43338" y="4378452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0</a:t>
            </a:r>
            <a:r>
              <a:rPr lang="ru-RU" sz="1400" dirty="0">
                <a:latin typeface="Calibri"/>
                <a:cs typeface="Calibri"/>
              </a:rPr>
              <a:t>9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12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43338" y="3777996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04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12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34" name="object 3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5002" y="1223450"/>
            <a:ext cx="419929" cy="396000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11567" y="4361687"/>
            <a:ext cx="326135" cy="326136"/>
          </a:xfrm>
          <a:prstGeom prst="rect">
            <a:avLst/>
          </a:prstGeom>
        </p:spPr>
      </p:pic>
      <p:graphicFrame>
        <p:nvGraphicFramePr>
          <p:cNvPr id="38" name="object 38"/>
          <p:cNvGraphicFramePr>
            <a:graphicFrameLocks noGrp="1"/>
          </p:cNvGraphicFramePr>
          <p:nvPr/>
        </p:nvGraphicFramePr>
        <p:xfrm>
          <a:off x="5091600" y="542763"/>
          <a:ext cx="2606039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3CE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9" name="object 39"/>
          <p:cNvSpPr txBox="1"/>
          <p:nvPr/>
        </p:nvSpPr>
        <p:spPr>
          <a:xfrm rot="20760000">
            <a:off x="7618361" y="4359438"/>
            <a:ext cx="826437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i="1" spc="-65" dirty="0">
                <a:latin typeface="Georgia"/>
                <a:cs typeface="Georgia"/>
              </a:rPr>
              <a:t>HomeTask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21830" y="3722449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0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8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9"/>
                </a:lnTo>
                <a:lnTo>
                  <a:pt x="5355964" y="329998"/>
                </a:lnTo>
                <a:lnTo>
                  <a:pt x="5355964" y="66000"/>
                </a:lnTo>
                <a:lnTo>
                  <a:pt x="5350778" y="40310"/>
                </a:lnTo>
                <a:lnTo>
                  <a:pt x="5336633" y="19330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390461" y="3803396"/>
            <a:ext cx="11893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A/B-тестирование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Программа</a:t>
            </a:r>
            <a:r>
              <a:rPr spc="-180" dirty="0"/>
              <a:t> </a:t>
            </a:r>
            <a:r>
              <a:rPr spc="-10" dirty="0"/>
              <a:t>модуля</a:t>
            </a:r>
          </a:p>
        </p:txBody>
      </p:sp>
      <p:sp>
        <p:nvSpPr>
          <p:cNvPr id="5" name="object 5"/>
          <p:cNvSpPr/>
          <p:nvPr/>
        </p:nvSpPr>
        <p:spPr>
          <a:xfrm>
            <a:off x="500550" y="1104418"/>
            <a:ext cx="2613025" cy="579755"/>
          </a:xfrm>
          <a:custGeom>
            <a:avLst/>
            <a:gdLst/>
            <a:ahLst/>
            <a:cxnLst/>
            <a:rect l="l" t="t" r="r" b="b"/>
            <a:pathLst>
              <a:path w="2613025" h="579755">
                <a:moveTo>
                  <a:pt x="2515913" y="0"/>
                </a:moveTo>
                <a:lnTo>
                  <a:pt x="96553" y="0"/>
                </a:lnTo>
                <a:lnTo>
                  <a:pt x="58970" y="7587"/>
                </a:lnTo>
                <a:lnTo>
                  <a:pt x="28279" y="28279"/>
                </a:lnTo>
                <a:lnTo>
                  <a:pt x="7587" y="58970"/>
                </a:lnTo>
                <a:lnTo>
                  <a:pt x="0" y="96553"/>
                </a:lnTo>
                <a:lnTo>
                  <a:pt x="0" y="482747"/>
                </a:lnTo>
                <a:lnTo>
                  <a:pt x="7587" y="520330"/>
                </a:lnTo>
                <a:lnTo>
                  <a:pt x="28279" y="551020"/>
                </a:lnTo>
                <a:lnTo>
                  <a:pt x="58970" y="571712"/>
                </a:lnTo>
                <a:lnTo>
                  <a:pt x="96553" y="579300"/>
                </a:lnTo>
                <a:lnTo>
                  <a:pt x="2515913" y="579300"/>
                </a:lnTo>
                <a:lnTo>
                  <a:pt x="2553496" y="571712"/>
                </a:lnTo>
                <a:lnTo>
                  <a:pt x="2584186" y="551020"/>
                </a:lnTo>
                <a:lnTo>
                  <a:pt x="2604878" y="520330"/>
                </a:lnTo>
                <a:lnTo>
                  <a:pt x="2612466" y="482747"/>
                </a:lnTo>
                <a:lnTo>
                  <a:pt x="2612466" y="96553"/>
                </a:lnTo>
                <a:lnTo>
                  <a:pt x="2604878" y="58970"/>
                </a:lnTo>
                <a:lnTo>
                  <a:pt x="2584186" y="28279"/>
                </a:lnTo>
                <a:lnTo>
                  <a:pt x="2553496" y="7587"/>
                </a:lnTo>
                <a:lnTo>
                  <a:pt x="2515913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09928" y="1247140"/>
            <a:ext cx="11709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5.</a:t>
            </a:r>
            <a:r>
              <a:rPr sz="1600" spc="-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F1F1F"/>
                </a:solidFill>
                <a:latin typeface="Calibri"/>
                <a:cs typeface="Calibri"/>
              </a:rPr>
              <a:t>Валидация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21832" y="1916432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0" y="19330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8"/>
                </a:lnTo>
                <a:lnTo>
                  <a:pt x="5186" y="355688"/>
                </a:lnTo>
                <a:lnTo>
                  <a:pt x="19330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8"/>
                </a:lnTo>
                <a:lnTo>
                  <a:pt x="5355964" y="329998"/>
                </a:lnTo>
                <a:lnTo>
                  <a:pt x="5355964" y="66000"/>
                </a:lnTo>
                <a:lnTo>
                  <a:pt x="5350778" y="40310"/>
                </a:lnTo>
                <a:lnTo>
                  <a:pt x="5336633" y="19330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90462" y="1998979"/>
            <a:ext cx="20351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Стратегии</a:t>
            </a:r>
            <a:r>
              <a:rPr sz="1200" spc="-5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валидации</a:t>
            </a:r>
            <a:r>
              <a:rPr sz="12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моделей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21830" y="2518437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1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9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9"/>
                </a:lnTo>
                <a:lnTo>
                  <a:pt x="5355964" y="329999"/>
                </a:lnTo>
                <a:lnTo>
                  <a:pt x="5355964" y="66000"/>
                </a:lnTo>
                <a:lnTo>
                  <a:pt x="5350778" y="40310"/>
                </a:lnTo>
                <a:lnTo>
                  <a:pt x="5336633" y="19331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90461" y="2599435"/>
            <a:ext cx="11118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Анализ</a:t>
            </a:r>
            <a:r>
              <a:rPr sz="12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моделей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26712" y="3120443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1"/>
                </a:lnTo>
                <a:lnTo>
                  <a:pt x="5186" y="40311"/>
                </a:lnTo>
                <a:lnTo>
                  <a:pt x="0" y="66001"/>
                </a:lnTo>
                <a:lnTo>
                  <a:pt x="0" y="329999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4" y="376668"/>
                </a:lnTo>
                <a:lnTo>
                  <a:pt x="5350779" y="355689"/>
                </a:lnTo>
                <a:lnTo>
                  <a:pt x="5355965" y="329999"/>
                </a:lnTo>
                <a:lnTo>
                  <a:pt x="5355965" y="66001"/>
                </a:lnTo>
                <a:lnTo>
                  <a:pt x="5350779" y="40311"/>
                </a:lnTo>
                <a:lnTo>
                  <a:pt x="5336634" y="19331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95344" y="3202939"/>
            <a:ext cx="13989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Интерпретируемость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21833" y="4324454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0" y="19331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8"/>
                </a:lnTo>
                <a:lnTo>
                  <a:pt x="5186" y="355689"/>
                </a:lnTo>
                <a:lnTo>
                  <a:pt x="19330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9"/>
                </a:lnTo>
                <a:lnTo>
                  <a:pt x="5355964" y="329998"/>
                </a:lnTo>
                <a:lnTo>
                  <a:pt x="5355964" y="66000"/>
                </a:lnTo>
                <a:lnTo>
                  <a:pt x="5350778" y="40310"/>
                </a:lnTo>
                <a:lnTo>
                  <a:pt x="5336633" y="19331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390463" y="4406900"/>
            <a:ext cx="24898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Практика.</a:t>
            </a:r>
            <a:r>
              <a:rPr sz="1200" spc="-6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Автоматическая</a:t>
            </a:r>
            <a:r>
              <a:rPr sz="12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валидация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802015" y="1683727"/>
            <a:ext cx="424815" cy="2877185"/>
          </a:xfrm>
          <a:custGeom>
            <a:avLst/>
            <a:gdLst/>
            <a:ahLst/>
            <a:cxnLst/>
            <a:rect l="l" t="t" r="r" b="b"/>
            <a:pathLst>
              <a:path w="424814" h="2877185">
                <a:moveTo>
                  <a:pt x="424688" y="1634718"/>
                </a:moveTo>
                <a:lnTo>
                  <a:pt x="415163" y="1629956"/>
                </a:lnTo>
                <a:lnTo>
                  <a:pt x="348488" y="1596618"/>
                </a:lnTo>
                <a:lnTo>
                  <a:pt x="348488" y="1629956"/>
                </a:lnTo>
                <a:lnTo>
                  <a:pt x="9525" y="1629956"/>
                </a:lnTo>
                <a:lnTo>
                  <a:pt x="9525" y="1037475"/>
                </a:lnTo>
                <a:lnTo>
                  <a:pt x="343611" y="1037475"/>
                </a:lnTo>
                <a:lnTo>
                  <a:pt x="343611" y="1070813"/>
                </a:lnTo>
                <a:lnTo>
                  <a:pt x="410286" y="1037475"/>
                </a:lnTo>
                <a:lnTo>
                  <a:pt x="419811" y="1032713"/>
                </a:lnTo>
                <a:lnTo>
                  <a:pt x="410286" y="1027950"/>
                </a:lnTo>
                <a:lnTo>
                  <a:pt x="343611" y="994613"/>
                </a:lnTo>
                <a:lnTo>
                  <a:pt x="343611" y="1027950"/>
                </a:lnTo>
                <a:lnTo>
                  <a:pt x="9525" y="1027950"/>
                </a:lnTo>
                <a:lnTo>
                  <a:pt x="9525" y="435470"/>
                </a:lnTo>
                <a:lnTo>
                  <a:pt x="343611" y="435470"/>
                </a:lnTo>
                <a:lnTo>
                  <a:pt x="343611" y="468807"/>
                </a:lnTo>
                <a:lnTo>
                  <a:pt x="410286" y="435470"/>
                </a:lnTo>
                <a:lnTo>
                  <a:pt x="419811" y="430707"/>
                </a:lnTo>
                <a:lnTo>
                  <a:pt x="410286" y="425945"/>
                </a:lnTo>
                <a:lnTo>
                  <a:pt x="343611" y="392607"/>
                </a:lnTo>
                <a:lnTo>
                  <a:pt x="343611" y="425945"/>
                </a:lnTo>
                <a:lnTo>
                  <a:pt x="9525" y="425945"/>
                </a:lnTo>
                <a:lnTo>
                  <a:pt x="9525" y="0"/>
                </a:lnTo>
                <a:lnTo>
                  <a:pt x="0" y="0"/>
                </a:lnTo>
                <a:lnTo>
                  <a:pt x="0" y="2841358"/>
                </a:lnTo>
                <a:lnTo>
                  <a:pt x="2133" y="2843492"/>
                </a:lnTo>
                <a:lnTo>
                  <a:pt x="343611" y="2843492"/>
                </a:lnTo>
                <a:lnTo>
                  <a:pt x="343611" y="2876829"/>
                </a:lnTo>
                <a:lnTo>
                  <a:pt x="410286" y="2843492"/>
                </a:lnTo>
                <a:lnTo>
                  <a:pt x="419811" y="2838729"/>
                </a:lnTo>
                <a:lnTo>
                  <a:pt x="410286" y="2833967"/>
                </a:lnTo>
                <a:lnTo>
                  <a:pt x="343611" y="2800629"/>
                </a:lnTo>
                <a:lnTo>
                  <a:pt x="343611" y="2833967"/>
                </a:lnTo>
                <a:lnTo>
                  <a:pt x="9525" y="2833967"/>
                </a:lnTo>
                <a:lnTo>
                  <a:pt x="9525" y="2241486"/>
                </a:lnTo>
                <a:lnTo>
                  <a:pt x="343611" y="2241486"/>
                </a:lnTo>
                <a:lnTo>
                  <a:pt x="343611" y="2274824"/>
                </a:lnTo>
                <a:lnTo>
                  <a:pt x="410286" y="2241486"/>
                </a:lnTo>
                <a:lnTo>
                  <a:pt x="419811" y="2236724"/>
                </a:lnTo>
                <a:lnTo>
                  <a:pt x="410286" y="2231961"/>
                </a:lnTo>
                <a:lnTo>
                  <a:pt x="343611" y="2198624"/>
                </a:lnTo>
                <a:lnTo>
                  <a:pt x="343611" y="2231961"/>
                </a:lnTo>
                <a:lnTo>
                  <a:pt x="9525" y="2231961"/>
                </a:lnTo>
                <a:lnTo>
                  <a:pt x="9525" y="1639481"/>
                </a:lnTo>
                <a:lnTo>
                  <a:pt x="348488" y="1639481"/>
                </a:lnTo>
                <a:lnTo>
                  <a:pt x="348488" y="1672818"/>
                </a:lnTo>
                <a:lnTo>
                  <a:pt x="415163" y="1639481"/>
                </a:lnTo>
                <a:lnTo>
                  <a:pt x="424688" y="1634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243338" y="1979676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11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12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43338" y="2580132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1</a:t>
            </a:r>
            <a:r>
              <a:rPr lang="ru-RU" sz="1400" dirty="0">
                <a:latin typeface="Calibri"/>
                <a:cs typeface="Calibri"/>
              </a:rPr>
              <a:t>6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12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33721" y="3180588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1</a:t>
            </a:r>
            <a:r>
              <a:rPr lang="ru-RU" sz="1400" dirty="0">
                <a:latin typeface="Calibri"/>
                <a:cs typeface="Calibri"/>
              </a:rPr>
              <a:t>8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12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43338" y="4378452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25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12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5002" y="1223450"/>
            <a:ext cx="419929" cy="39600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11567" y="4361687"/>
            <a:ext cx="326135" cy="326136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1243338" y="3777996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23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12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5091600" y="542763"/>
          <a:ext cx="2606039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3CE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5" name="object 35"/>
          <p:cNvSpPr txBox="1"/>
          <p:nvPr/>
        </p:nvSpPr>
        <p:spPr>
          <a:xfrm rot="20760000">
            <a:off x="7618361" y="4359438"/>
            <a:ext cx="826437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i="1" spc="-65" dirty="0">
                <a:latin typeface="Georgia"/>
                <a:cs typeface="Georgia"/>
              </a:rPr>
              <a:t>HomeTask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284" name="Google Shape;284;p65"/>
          <p:cNvSpPr/>
          <p:nvPr/>
        </p:nvSpPr>
        <p:spPr>
          <a:xfrm>
            <a:off x="680150" y="1521159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Знакомство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65"/>
          <p:cNvSpPr/>
          <p:nvPr/>
        </p:nvSpPr>
        <p:spPr>
          <a:xfrm>
            <a:off x="680150" y="2066557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Об ОТУС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65"/>
          <p:cNvSpPr/>
          <p:nvPr/>
        </p:nvSpPr>
        <p:spPr>
          <a:xfrm>
            <a:off x="680150" y="261195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ru-RU" sz="15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Воспроизводимость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65"/>
          <p:cNvSpPr/>
          <p:nvPr/>
        </p:nvSpPr>
        <p:spPr>
          <a:xfrm>
            <a:off x="680150" y="3157353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en-US" sz="15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MLFlow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288;p65">
            <a:extLst>
              <a:ext uri="{FF2B5EF4-FFF2-40B4-BE49-F238E27FC236}">
                <a16:creationId xmlns:a16="http://schemas.microsoft.com/office/drawing/2014/main" id="{E70A6281-3704-B54B-BD03-7CD165FF9994}"/>
              </a:ext>
            </a:extLst>
          </p:cNvPr>
          <p:cNvSpPr/>
          <p:nvPr/>
        </p:nvSpPr>
        <p:spPr>
          <a:xfrm>
            <a:off x="680150" y="4248150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</a:t>
            </a:r>
            <a:r>
              <a:rPr lang="ru-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 курсе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288;p65">
            <a:extLst>
              <a:ext uri="{FF2B5EF4-FFF2-40B4-BE49-F238E27FC236}">
                <a16:creationId xmlns:a16="http://schemas.microsoft.com/office/drawing/2014/main" id="{BE39A353-0113-CB40-A790-4710AD049C32}"/>
              </a:ext>
            </a:extLst>
          </p:cNvPr>
          <p:cNvSpPr/>
          <p:nvPr/>
        </p:nvSpPr>
        <p:spPr>
          <a:xfrm>
            <a:off x="680150" y="3702751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Сущности </a:t>
            </a:r>
            <a:r>
              <a:rPr lang="en-US" sz="15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MLFlow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D65DD0-A781-DB4E-9EBC-58BB5FCFF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10536"/>
            <a:ext cx="4268889" cy="3499551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21830" y="3354031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0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9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9"/>
                </a:lnTo>
                <a:lnTo>
                  <a:pt x="5355964" y="329999"/>
                </a:lnTo>
                <a:lnTo>
                  <a:pt x="5355964" y="66000"/>
                </a:lnTo>
                <a:lnTo>
                  <a:pt x="5350778" y="40310"/>
                </a:lnTo>
                <a:lnTo>
                  <a:pt x="5336633" y="19330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390461" y="3434588"/>
            <a:ext cx="15525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Подготовка</a:t>
            </a:r>
            <a:r>
              <a:rPr sz="1200" spc="-6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артефактов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Программа</a:t>
            </a:r>
            <a:r>
              <a:rPr spc="-180" dirty="0"/>
              <a:t> </a:t>
            </a:r>
            <a:r>
              <a:rPr spc="-10" dirty="0"/>
              <a:t>модуля</a:t>
            </a:r>
          </a:p>
        </p:txBody>
      </p:sp>
      <p:sp>
        <p:nvSpPr>
          <p:cNvPr id="5" name="object 5"/>
          <p:cNvSpPr/>
          <p:nvPr/>
        </p:nvSpPr>
        <p:spPr>
          <a:xfrm>
            <a:off x="500550" y="1104418"/>
            <a:ext cx="2613025" cy="579755"/>
          </a:xfrm>
          <a:custGeom>
            <a:avLst/>
            <a:gdLst/>
            <a:ahLst/>
            <a:cxnLst/>
            <a:rect l="l" t="t" r="r" b="b"/>
            <a:pathLst>
              <a:path w="2613025" h="579755">
                <a:moveTo>
                  <a:pt x="2515913" y="0"/>
                </a:moveTo>
                <a:lnTo>
                  <a:pt x="96553" y="0"/>
                </a:lnTo>
                <a:lnTo>
                  <a:pt x="58970" y="7587"/>
                </a:lnTo>
                <a:lnTo>
                  <a:pt x="28279" y="28279"/>
                </a:lnTo>
                <a:lnTo>
                  <a:pt x="7587" y="58970"/>
                </a:lnTo>
                <a:lnTo>
                  <a:pt x="0" y="96553"/>
                </a:lnTo>
                <a:lnTo>
                  <a:pt x="0" y="482747"/>
                </a:lnTo>
                <a:lnTo>
                  <a:pt x="7587" y="520330"/>
                </a:lnTo>
                <a:lnTo>
                  <a:pt x="28279" y="551020"/>
                </a:lnTo>
                <a:lnTo>
                  <a:pt x="58970" y="571712"/>
                </a:lnTo>
                <a:lnTo>
                  <a:pt x="96553" y="579300"/>
                </a:lnTo>
                <a:lnTo>
                  <a:pt x="2515913" y="579300"/>
                </a:lnTo>
                <a:lnTo>
                  <a:pt x="2553496" y="571712"/>
                </a:lnTo>
                <a:lnTo>
                  <a:pt x="2584186" y="551020"/>
                </a:lnTo>
                <a:lnTo>
                  <a:pt x="2604878" y="520330"/>
                </a:lnTo>
                <a:lnTo>
                  <a:pt x="2612466" y="482747"/>
                </a:lnTo>
                <a:lnTo>
                  <a:pt x="2612466" y="96553"/>
                </a:lnTo>
                <a:lnTo>
                  <a:pt x="2604878" y="58970"/>
                </a:lnTo>
                <a:lnTo>
                  <a:pt x="2584186" y="28279"/>
                </a:lnTo>
                <a:lnTo>
                  <a:pt x="2553496" y="7587"/>
                </a:lnTo>
                <a:lnTo>
                  <a:pt x="2515913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09928" y="1247140"/>
            <a:ext cx="15449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6.</a:t>
            </a:r>
            <a:r>
              <a:rPr sz="1600" spc="-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F1F1F"/>
                </a:solidFill>
                <a:latin typeface="Calibri"/>
                <a:cs typeface="Calibri"/>
              </a:rPr>
              <a:t>Развертывание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21832" y="1916432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0" y="19330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8"/>
                </a:lnTo>
                <a:lnTo>
                  <a:pt x="5186" y="355688"/>
                </a:lnTo>
                <a:lnTo>
                  <a:pt x="19330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8"/>
                </a:lnTo>
                <a:lnTo>
                  <a:pt x="5355964" y="329998"/>
                </a:lnTo>
                <a:lnTo>
                  <a:pt x="5355964" y="66000"/>
                </a:lnTo>
                <a:lnTo>
                  <a:pt x="5350778" y="40310"/>
                </a:lnTo>
                <a:lnTo>
                  <a:pt x="5336633" y="19330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90462" y="1998979"/>
            <a:ext cx="16554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Пакетный</a:t>
            </a:r>
            <a:r>
              <a:rPr sz="12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режим</a:t>
            </a:r>
            <a:r>
              <a:rPr sz="12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работы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21830" y="2395631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1"/>
                </a:lnTo>
                <a:lnTo>
                  <a:pt x="5186" y="40311"/>
                </a:lnTo>
                <a:lnTo>
                  <a:pt x="0" y="66001"/>
                </a:lnTo>
                <a:lnTo>
                  <a:pt x="0" y="329999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9"/>
                </a:lnTo>
                <a:lnTo>
                  <a:pt x="5355964" y="329999"/>
                </a:lnTo>
                <a:lnTo>
                  <a:pt x="5355964" y="66001"/>
                </a:lnTo>
                <a:lnTo>
                  <a:pt x="5350778" y="40311"/>
                </a:lnTo>
                <a:lnTo>
                  <a:pt x="5336633" y="19331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90461" y="2477516"/>
            <a:ext cx="21418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Асинхронный</a:t>
            </a:r>
            <a:r>
              <a:rPr sz="1200" spc="-5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потоковый</a:t>
            </a:r>
            <a:r>
              <a:rPr sz="1200" spc="-5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1F1F1F"/>
                </a:solidFill>
                <a:latin typeface="Calibri"/>
                <a:cs typeface="Calibri"/>
              </a:rPr>
              <a:t>режим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26712" y="2874831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1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9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4" y="376668"/>
                </a:lnTo>
                <a:lnTo>
                  <a:pt x="5350779" y="355689"/>
                </a:lnTo>
                <a:lnTo>
                  <a:pt x="5355965" y="329999"/>
                </a:lnTo>
                <a:lnTo>
                  <a:pt x="5355965" y="66000"/>
                </a:lnTo>
                <a:lnTo>
                  <a:pt x="5350779" y="40310"/>
                </a:lnTo>
                <a:lnTo>
                  <a:pt x="5336634" y="19331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95344" y="2956051"/>
            <a:ext cx="12744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Модель</a:t>
            </a:r>
            <a:r>
              <a:rPr sz="12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как</a:t>
            </a:r>
            <a:r>
              <a:rPr sz="1200" spc="-2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сервис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21833" y="3833232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0" y="19331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8"/>
                </a:lnTo>
                <a:lnTo>
                  <a:pt x="5186" y="355689"/>
                </a:lnTo>
                <a:lnTo>
                  <a:pt x="19330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9"/>
                </a:lnTo>
                <a:lnTo>
                  <a:pt x="5355964" y="329998"/>
                </a:lnTo>
                <a:lnTo>
                  <a:pt x="5355964" y="66000"/>
                </a:lnTo>
                <a:lnTo>
                  <a:pt x="5350778" y="40310"/>
                </a:lnTo>
                <a:lnTo>
                  <a:pt x="5336633" y="19331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390463" y="3913123"/>
            <a:ext cx="13684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Развертывание</a:t>
            </a:r>
            <a:r>
              <a:rPr sz="1200" spc="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в</a:t>
            </a:r>
            <a:r>
              <a:rPr sz="1200" spc="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1F1F1F"/>
                </a:solidFill>
                <a:latin typeface="Calibri"/>
                <a:cs typeface="Calibri"/>
              </a:rPr>
              <a:t>k8s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802015" y="1683727"/>
            <a:ext cx="424815" cy="2385695"/>
          </a:xfrm>
          <a:custGeom>
            <a:avLst/>
            <a:gdLst/>
            <a:ahLst/>
            <a:cxnLst/>
            <a:rect l="l" t="t" r="r" b="b"/>
            <a:pathLst>
              <a:path w="424814" h="2385695">
                <a:moveTo>
                  <a:pt x="424688" y="1389113"/>
                </a:moveTo>
                <a:lnTo>
                  <a:pt x="415163" y="1384350"/>
                </a:lnTo>
                <a:lnTo>
                  <a:pt x="348488" y="1351013"/>
                </a:lnTo>
                <a:lnTo>
                  <a:pt x="348488" y="1384350"/>
                </a:lnTo>
                <a:lnTo>
                  <a:pt x="9525" y="1384350"/>
                </a:lnTo>
                <a:lnTo>
                  <a:pt x="9525" y="914666"/>
                </a:lnTo>
                <a:lnTo>
                  <a:pt x="343611" y="914666"/>
                </a:lnTo>
                <a:lnTo>
                  <a:pt x="343611" y="948004"/>
                </a:lnTo>
                <a:lnTo>
                  <a:pt x="410286" y="914666"/>
                </a:lnTo>
                <a:lnTo>
                  <a:pt x="419811" y="909904"/>
                </a:lnTo>
                <a:lnTo>
                  <a:pt x="410286" y="905141"/>
                </a:lnTo>
                <a:lnTo>
                  <a:pt x="343611" y="871804"/>
                </a:lnTo>
                <a:lnTo>
                  <a:pt x="343611" y="905141"/>
                </a:lnTo>
                <a:lnTo>
                  <a:pt x="9525" y="905141"/>
                </a:lnTo>
                <a:lnTo>
                  <a:pt x="9525" y="435470"/>
                </a:lnTo>
                <a:lnTo>
                  <a:pt x="343611" y="435470"/>
                </a:lnTo>
                <a:lnTo>
                  <a:pt x="343611" y="468807"/>
                </a:lnTo>
                <a:lnTo>
                  <a:pt x="410286" y="435470"/>
                </a:lnTo>
                <a:lnTo>
                  <a:pt x="419811" y="430707"/>
                </a:lnTo>
                <a:lnTo>
                  <a:pt x="410286" y="425945"/>
                </a:lnTo>
                <a:lnTo>
                  <a:pt x="343611" y="392607"/>
                </a:lnTo>
                <a:lnTo>
                  <a:pt x="343611" y="425945"/>
                </a:lnTo>
                <a:lnTo>
                  <a:pt x="9525" y="425945"/>
                </a:lnTo>
                <a:lnTo>
                  <a:pt x="9525" y="0"/>
                </a:lnTo>
                <a:lnTo>
                  <a:pt x="0" y="0"/>
                </a:lnTo>
                <a:lnTo>
                  <a:pt x="0" y="2350135"/>
                </a:lnTo>
                <a:lnTo>
                  <a:pt x="2133" y="2352268"/>
                </a:lnTo>
                <a:lnTo>
                  <a:pt x="343611" y="2352268"/>
                </a:lnTo>
                <a:lnTo>
                  <a:pt x="343611" y="2385606"/>
                </a:lnTo>
                <a:lnTo>
                  <a:pt x="410286" y="2352268"/>
                </a:lnTo>
                <a:lnTo>
                  <a:pt x="419811" y="2347506"/>
                </a:lnTo>
                <a:lnTo>
                  <a:pt x="410286" y="2342743"/>
                </a:lnTo>
                <a:lnTo>
                  <a:pt x="343611" y="2309406"/>
                </a:lnTo>
                <a:lnTo>
                  <a:pt x="343611" y="2342743"/>
                </a:lnTo>
                <a:lnTo>
                  <a:pt x="9525" y="2342743"/>
                </a:lnTo>
                <a:lnTo>
                  <a:pt x="9525" y="1873072"/>
                </a:lnTo>
                <a:lnTo>
                  <a:pt x="343611" y="1873072"/>
                </a:lnTo>
                <a:lnTo>
                  <a:pt x="343611" y="1906409"/>
                </a:lnTo>
                <a:lnTo>
                  <a:pt x="410286" y="1873072"/>
                </a:lnTo>
                <a:lnTo>
                  <a:pt x="419811" y="1868309"/>
                </a:lnTo>
                <a:lnTo>
                  <a:pt x="410286" y="1863547"/>
                </a:lnTo>
                <a:lnTo>
                  <a:pt x="343611" y="1830209"/>
                </a:lnTo>
                <a:lnTo>
                  <a:pt x="343611" y="1863547"/>
                </a:lnTo>
                <a:lnTo>
                  <a:pt x="9525" y="1863547"/>
                </a:lnTo>
                <a:lnTo>
                  <a:pt x="9525" y="1393875"/>
                </a:lnTo>
                <a:lnTo>
                  <a:pt x="348488" y="1393875"/>
                </a:lnTo>
                <a:lnTo>
                  <a:pt x="348488" y="1427213"/>
                </a:lnTo>
                <a:lnTo>
                  <a:pt x="415163" y="1393875"/>
                </a:lnTo>
                <a:lnTo>
                  <a:pt x="424688" y="13891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243338" y="1979676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13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01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43338" y="2458211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15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01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33721" y="2933700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20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01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43338" y="3887723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27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01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802019" y="2193324"/>
            <a:ext cx="420370" cy="2355215"/>
          </a:xfrm>
          <a:custGeom>
            <a:avLst/>
            <a:gdLst/>
            <a:ahLst/>
            <a:cxnLst/>
            <a:rect l="l" t="t" r="r" b="b"/>
            <a:pathLst>
              <a:path w="420369" h="2355215">
                <a:moveTo>
                  <a:pt x="343609" y="2279009"/>
                </a:moveTo>
                <a:lnTo>
                  <a:pt x="343609" y="2355209"/>
                </a:lnTo>
                <a:lnTo>
                  <a:pt x="410284" y="2321872"/>
                </a:lnTo>
                <a:lnTo>
                  <a:pt x="356309" y="2321872"/>
                </a:lnTo>
                <a:lnTo>
                  <a:pt x="356309" y="2312347"/>
                </a:lnTo>
                <a:lnTo>
                  <a:pt x="410284" y="2312347"/>
                </a:lnTo>
                <a:lnTo>
                  <a:pt x="343609" y="2279009"/>
                </a:lnTo>
                <a:close/>
              </a:path>
              <a:path w="420369" h="2355215">
                <a:moveTo>
                  <a:pt x="9525" y="0"/>
                </a:moveTo>
                <a:lnTo>
                  <a:pt x="0" y="0"/>
                </a:lnTo>
                <a:lnTo>
                  <a:pt x="0" y="2319739"/>
                </a:lnTo>
                <a:lnTo>
                  <a:pt x="2132" y="2321872"/>
                </a:lnTo>
                <a:lnTo>
                  <a:pt x="343609" y="2321872"/>
                </a:lnTo>
                <a:lnTo>
                  <a:pt x="343609" y="2317109"/>
                </a:lnTo>
                <a:lnTo>
                  <a:pt x="9525" y="2317109"/>
                </a:lnTo>
                <a:lnTo>
                  <a:pt x="4762" y="2312347"/>
                </a:lnTo>
                <a:lnTo>
                  <a:pt x="9525" y="2312347"/>
                </a:lnTo>
                <a:lnTo>
                  <a:pt x="9525" y="0"/>
                </a:lnTo>
                <a:close/>
              </a:path>
              <a:path w="420369" h="2355215">
                <a:moveTo>
                  <a:pt x="410284" y="2312347"/>
                </a:moveTo>
                <a:lnTo>
                  <a:pt x="356309" y="2312347"/>
                </a:lnTo>
                <a:lnTo>
                  <a:pt x="356309" y="2321872"/>
                </a:lnTo>
                <a:lnTo>
                  <a:pt x="410284" y="2321872"/>
                </a:lnTo>
                <a:lnTo>
                  <a:pt x="419809" y="2317109"/>
                </a:lnTo>
                <a:lnTo>
                  <a:pt x="410284" y="2312347"/>
                </a:lnTo>
                <a:close/>
              </a:path>
              <a:path w="420369" h="2355215">
                <a:moveTo>
                  <a:pt x="9525" y="2312347"/>
                </a:moveTo>
                <a:lnTo>
                  <a:pt x="4762" y="2312347"/>
                </a:lnTo>
                <a:lnTo>
                  <a:pt x="9525" y="2317109"/>
                </a:lnTo>
                <a:lnTo>
                  <a:pt x="9525" y="2312347"/>
                </a:lnTo>
                <a:close/>
              </a:path>
              <a:path w="420369" h="2355215">
                <a:moveTo>
                  <a:pt x="343609" y="2312347"/>
                </a:moveTo>
                <a:lnTo>
                  <a:pt x="9525" y="2312347"/>
                </a:lnTo>
                <a:lnTo>
                  <a:pt x="9525" y="2317109"/>
                </a:lnTo>
                <a:lnTo>
                  <a:pt x="343609" y="2317109"/>
                </a:lnTo>
                <a:lnTo>
                  <a:pt x="343609" y="23123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243338" y="3409188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22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01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221829" y="4312434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5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1"/>
                </a:lnTo>
                <a:lnTo>
                  <a:pt x="5186" y="40310"/>
                </a:lnTo>
                <a:lnTo>
                  <a:pt x="0" y="66001"/>
                </a:lnTo>
                <a:lnTo>
                  <a:pt x="0" y="329999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5" y="395999"/>
                </a:lnTo>
                <a:lnTo>
                  <a:pt x="5315655" y="390813"/>
                </a:lnTo>
                <a:lnTo>
                  <a:pt x="5336634" y="376668"/>
                </a:lnTo>
                <a:lnTo>
                  <a:pt x="5350779" y="355689"/>
                </a:lnTo>
                <a:lnTo>
                  <a:pt x="5355965" y="329999"/>
                </a:lnTo>
                <a:lnTo>
                  <a:pt x="5355965" y="66001"/>
                </a:lnTo>
                <a:lnTo>
                  <a:pt x="5350779" y="40310"/>
                </a:lnTo>
                <a:lnTo>
                  <a:pt x="5336634" y="19331"/>
                </a:lnTo>
                <a:lnTo>
                  <a:pt x="5315655" y="5186"/>
                </a:lnTo>
                <a:lnTo>
                  <a:pt x="5289965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8" name="object 38"/>
          <p:cNvGraphicFramePr>
            <a:graphicFrameLocks noGrp="1"/>
          </p:cNvGraphicFramePr>
          <p:nvPr/>
        </p:nvGraphicFramePr>
        <p:xfrm>
          <a:off x="5091600" y="542763"/>
          <a:ext cx="2606039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3CE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9" name="object 39"/>
          <p:cNvSpPr txBox="1"/>
          <p:nvPr/>
        </p:nvSpPr>
        <p:spPr>
          <a:xfrm>
            <a:off x="2390461" y="4394708"/>
            <a:ext cx="1454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Обновление</a:t>
            </a:r>
            <a:r>
              <a:rPr sz="1200" spc="-6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моделей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243338" y="4363211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29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01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43" name="object 4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5002" y="1223450"/>
            <a:ext cx="419929" cy="396000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11567" y="4361687"/>
            <a:ext cx="326135" cy="326136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 rot="20760000">
            <a:off x="7618361" y="4359438"/>
            <a:ext cx="826437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i="1" spc="-65" dirty="0">
                <a:latin typeface="Georgia"/>
                <a:cs typeface="Georgia"/>
              </a:rPr>
              <a:t>HomeTask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Программа</a:t>
            </a:r>
            <a:r>
              <a:rPr spc="-180" dirty="0"/>
              <a:t> </a:t>
            </a:r>
            <a:r>
              <a:rPr spc="-10" dirty="0"/>
              <a:t>модуля</a:t>
            </a:r>
          </a:p>
        </p:txBody>
      </p:sp>
      <p:sp>
        <p:nvSpPr>
          <p:cNvPr id="3" name="object 3"/>
          <p:cNvSpPr/>
          <p:nvPr/>
        </p:nvSpPr>
        <p:spPr>
          <a:xfrm>
            <a:off x="500550" y="1104418"/>
            <a:ext cx="2613025" cy="579755"/>
          </a:xfrm>
          <a:custGeom>
            <a:avLst/>
            <a:gdLst/>
            <a:ahLst/>
            <a:cxnLst/>
            <a:rect l="l" t="t" r="r" b="b"/>
            <a:pathLst>
              <a:path w="2613025" h="579755">
                <a:moveTo>
                  <a:pt x="2515913" y="0"/>
                </a:moveTo>
                <a:lnTo>
                  <a:pt x="96553" y="0"/>
                </a:lnTo>
                <a:lnTo>
                  <a:pt x="58970" y="7587"/>
                </a:lnTo>
                <a:lnTo>
                  <a:pt x="28279" y="28279"/>
                </a:lnTo>
                <a:lnTo>
                  <a:pt x="7587" y="58970"/>
                </a:lnTo>
                <a:lnTo>
                  <a:pt x="0" y="96553"/>
                </a:lnTo>
                <a:lnTo>
                  <a:pt x="0" y="482747"/>
                </a:lnTo>
                <a:lnTo>
                  <a:pt x="7587" y="520330"/>
                </a:lnTo>
                <a:lnTo>
                  <a:pt x="28279" y="551020"/>
                </a:lnTo>
                <a:lnTo>
                  <a:pt x="58970" y="571712"/>
                </a:lnTo>
                <a:lnTo>
                  <a:pt x="96553" y="579300"/>
                </a:lnTo>
                <a:lnTo>
                  <a:pt x="2515913" y="579300"/>
                </a:lnTo>
                <a:lnTo>
                  <a:pt x="2553496" y="571712"/>
                </a:lnTo>
                <a:lnTo>
                  <a:pt x="2584186" y="551020"/>
                </a:lnTo>
                <a:lnTo>
                  <a:pt x="2604878" y="520330"/>
                </a:lnTo>
                <a:lnTo>
                  <a:pt x="2612466" y="482747"/>
                </a:lnTo>
                <a:lnTo>
                  <a:pt x="2612466" y="96553"/>
                </a:lnTo>
                <a:lnTo>
                  <a:pt x="2604878" y="58970"/>
                </a:lnTo>
                <a:lnTo>
                  <a:pt x="2584186" y="28279"/>
                </a:lnTo>
                <a:lnTo>
                  <a:pt x="2553496" y="7587"/>
                </a:lnTo>
                <a:lnTo>
                  <a:pt x="2515913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09928" y="1247140"/>
            <a:ext cx="13055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7.</a:t>
            </a:r>
            <a:r>
              <a:rPr sz="1600" spc="-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F1F1F"/>
                </a:solidFill>
                <a:latin typeface="Calibri"/>
                <a:cs typeface="Calibri"/>
              </a:rPr>
              <a:t>Мониторинг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26712" y="2093042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1"/>
                </a:lnTo>
                <a:lnTo>
                  <a:pt x="5186" y="40311"/>
                </a:lnTo>
                <a:lnTo>
                  <a:pt x="0" y="66001"/>
                </a:lnTo>
                <a:lnTo>
                  <a:pt x="0" y="329999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4" y="376668"/>
                </a:lnTo>
                <a:lnTo>
                  <a:pt x="5350779" y="355689"/>
                </a:lnTo>
                <a:lnTo>
                  <a:pt x="5355965" y="329999"/>
                </a:lnTo>
                <a:lnTo>
                  <a:pt x="5355965" y="66001"/>
                </a:lnTo>
                <a:lnTo>
                  <a:pt x="5350779" y="40311"/>
                </a:lnTo>
                <a:lnTo>
                  <a:pt x="5336634" y="19331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95344" y="2172716"/>
            <a:ext cx="24333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Инструменты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и</a:t>
            </a:r>
            <a:r>
              <a:rPr sz="1200" spc="-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метрики.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 Prometheus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26712" y="2615406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0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8"/>
                </a:lnTo>
                <a:lnTo>
                  <a:pt x="5186" y="355688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4" y="376668"/>
                </a:lnTo>
                <a:lnTo>
                  <a:pt x="5350779" y="355688"/>
                </a:lnTo>
                <a:lnTo>
                  <a:pt x="5355965" y="329998"/>
                </a:lnTo>
                <a:lnTo>
                  <a:pt x="5355965" y="66000"/>
                </a:lnTo>
                <a:lnTo>
                  <a:pt x="5350779" y="40310"/>
                </a:lnTo>
                <a:lnTo>
                  <a:pt x="5336634" y="19330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95344" y="2696972"/>
            <a:ext cx="33699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Поиск</a:t>
            </a:r>
            <a:r>
              <a:rPr sz="1200" spc="-2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отклонений</a:t>
            </a:r>
            <a:r>
              <a:rPr sz="12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и</a:t>
            </a:r>
            <a:r>
              <a:rPr sz="1200" spc="-2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сдвигов</a:t>
            </a:r>
            <a:r>
              <a:rPr sz="1200" spc="-2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в</a:t>
            </a:r>
            <a:r>
              <a:rPr sz="12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данных/MLOps</a:t>
            </a:r>
            <a:r>
              <a:rPr sz="1200" spc="-2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в</a:t>
            </a:r>
            <a:r>
              <a:rPr sz="12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1F1F1F"/>
                </a:solidFill>
                <a:latin typeface="Calibri"/>
                <a:cs typeface="Calibri"/>
              </a:rPr>
              <a:t>k8s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26712" y="3137768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1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9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4" y="376668"/>
                </a:lnTo>
                <a:lnTo>
                  <a:pt x="5350779" y="355689"/>
                </a:lnTo>
                <a:lnTo>
                  <a:pt x="5355965" y="329999"/>
                </a:lnTo>
                <a:lnTo>
                  <a:pt x="5355965" y="66000"/>
                </a:lnTo>
                <a:lnTo>
                  <a:pt x="5350779" y="40310"/>
                </a:lnTo>
                <a:lnTo>
                  <a:pt x="5336634" y="19331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95344" y="3218179"/>
            <a:ext cx="18630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Построение</a:t>
            </a:r>
            <a:r>
              <a:rPr sz="12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обратной</a:t>
            </a:r>
            <a:r>
              <a:rPr sz="12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петли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21833" y="3679264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0" y="19330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8"/>
                </a:lnTo>
                <a:lnTo>
                  <a:pt x="5186" y="355689"/>
                </a:lnTo>
                <a:lnTo>
                  <a:pt x="19330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9"/>
                </a:lnTo>
                <a:lnTo>
                  <a:pt x="5355964" y="329998"/>
                </a:lnTo>
                <a:lnTo>
                  <a:pt x="5355964" y="66000"/>
                </a:lnTo>
                <a:lnTo>
                  <a:pt x="5350778" y="40310"/>
                </a:lnTo>
                <a:lnTo>
                  <a:pt x="5336633" y="19330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90463" y="3760723"/>
            <a:ext cx="6229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Алертинг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802015" y="1683727"/>
            <a:ext cx="424815" cy="2232025"/>
          </a:xfrm>
          <a:custGeom>
            <a:avLst/>
            <a:gdLst/>
            <a:ahLst/>
            <a:cxnLst/>
            <a:rect l="l" t="t" r="r" b="b"/>
            <a:pathLst>
              <a:path w="424814" h="2232025">
                <a:moveTo>
                  <a:pt x="424688" y="607314"/>
                </a:moveTo>
                <a:lnTo>
                  <a:pt x="415163" y="602551"/>
                </a:lnTo>
                <a:lnTo>
                  <a:pt x="348488" y="569214"/>
                </a:lnTo>
                <a:lnTo>
                  <a:pt x="348488" y="602551"/>
                </a:lnTo>
                <a:lnTo>
                  <a:pt x="9525" y="602551"/>
                </a:lnTo>
                <a:lnTo>
                  <a:pt x="9525" y="0"/>
                </a:lnTo>
                <a:lnTo>
                  <a:pt x="0" y="0"/>
                </a:lnTo>
                <a:lnTo>
                  <a:pt x="0" y="609955"/>
                </a:lnTo>
                <a:lnTo>
                  <a:pt x="0" y="1132319"/>
                </a:lnTo>
                <a:lnTo>
                  <a:pt x="0" y="1654670"/>
                </a:lnTo>
                <a:lnTo>
                  <a:pt x="0" y="2196173"/>
                </a:lnTo>
                <a:lnTo>
                  <a:pt x="2133" y="2198306"/>
                </a:lnTo>
                <a:lnTo>
                  <a:pt x="343611" y="2198306"/>
                </a:lnTo>
                <a:lnTo>
                  <a:pt x="343611" y="2231644"/>
                </a:lnTo>
                <a:lnTo>
                  <a:pt x="410286" y="2198306"/>
                </a:lnTo>
                <a:lnTo>
                  <a:pt x="419811" y="2193544"/>
                </a:lnTo>
                <a:lnTo>
                  <a:pt x="410286" y="2188781"/>
                </a:lnTo>
                <a:lnTo>
                  <a:pt x="343611" y="2155444"/>
                </a:lnTo>
                <a:lnTo>
                  <a:pt x="343611" y="2188781"/>
                </a:lnTo>
                <a:lnTo>
                  <a:pt x="9525" y="2188781"/>
                </a:lnTo>
                <a:lnTo>
                  <a:pt x="9525" y="1656803"/>
                </a:lnTo>
                <a:lnTo>
                  <a:pt x="348488" y="1656803"/>
                </a:lnTo>
                <a:lnTo>
                  <a:pt x="348488" y="1690141"/>
                </a:lnTo>
                <a:lnTo>
                  <a:pt x="415163" y="1656803"/>
                </a:lnTo>
                <a:lnTo>
                  <a:pt x="424688" y="1652041"/>
                </a:lnTo>
                <a:lnTo>
                  <a:pt x="415163" y="1647278"/>
                </a:lnTo>
                <a:lnTo>
                  <a:pt x="348488" y="1613941"/>
                </a:lnTo>
                <a:lnTo>
                  <a:pt x="348488" y="1647278"/>
                </a:lnTo>
                <a:lnTo>
                  <a:pt x="9525" y="1647278"/>
                </a:lnTo>
                <a:lnTo>
                  <a:pt x="9525" y="1134440"/>
                </a:lnTo>
                <a:lnTo>
                  <a:pt x="348488" y="1134440"/>
                </a:lnTo>
                <a:lnTo>
                  <a:pt x="348488" y="1167777"/>
                </a:lnTo>
                <a:lnTo>
                  <a:pt x="415163" y="1134440"/>
                </a:lnTo>
                <a:lnTo>
                  <a:pt x="424688" y="1129677"/>
                </a:lnTo>
                <a:lnTo>
                  <a:pt x="415163" y="1124915"/>
                </a:lnTo>
                <a:lnTo>
                  <a:pt x="348488" y="1091577"/>
                </a:lnTo>
                <a:lnTo>
                  <a:pt x="348488" y="1124915"/>
                </a:lnTo>
                <a:lnTo>
                  <a:pt x="9525" y="1124915"/>
                </a:lnTo>
                <a:lnTo>
                  <a:pt x="9525" y="612076"/>
                </a:lnTo>
                <a:lnTo>
                  <a:pt x="348488" y="612076"/>
                </a:lnTo>
                <a:lnTo>
                  <a:pt x="348488" y="645414"/>
                </a:lnTo>
                <a:lnTo>
                  <a:pt x="415163" y="612076"/>
                </a:lnTo>
                <a:lnTo>
                  <a:pt x="424688" y="6073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5472" y="3712463"/>
            <a:ext cx="326135" cy="32918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5002" y="1223450"/>
            <a:ext cx="419929" cy="396000"/>
          </a:xfrm>
          <a:prstGeom prst="rect">
            <a:avLst/>
          </a:prstGeom>
        </p:spPr>
      </p:pic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5091600" y="542763"/>
          <a:ext cx="2606039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3CE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object 23"/>
          <p:cNvSpPr txBox="1"/>
          <p:nvPr/>
        </p:nvSpPr>
        <p:spPr>
          <a:xfrm>
            <a:off x="1233721" y="2138172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03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02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33721" y="2671572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05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02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37928" y="3198876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10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02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23430" y="3732276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12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02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 rot="20760000">
            <a:off x="7612225" y="3713262"/>
            <a:ext cx="826437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i="1" spc="-65" dirty="0">
                <a:latin typeface="Georgia"/>
                <a:cs typeface="Georgia"/>
              </a:rPr>
              <a:t>HomeTask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0550" y="1104418"/>
            <a:ext cx="2613025" cy="579755"/>
          </a:xfrm>
          <a:custGeom>
            <a:avLst/>
            <a:gdLst/>
            <a:ahLst/>
            <a:cxnLst/>
            <a:rect l="l" t="t" r="r" b="b"/>
            <a:pathLst>
              <a:path w="2613025" h="579755">
                <a:moveTo>
                  <a:pt x="2515913" y="0"/>
                </a:moveTo>
                <a:lnTo>
                  <a:pt x="96553" y="0"/>
                </a:lnTo>
                <a:lnTo>
                  <a:pt x="58970" y="7587"/>
                </a:lnTo>
                <a:lnTo>
                  <a:pt x="28279" y="28279"/>
                </a:lnTo>
                <a:lnTo>
                  <a:pt x="7587" y="58970"/>
                </a:lnTo>
                <a:lnTo>
                  <a:pt x="0" y="96553"/>
                </a:lnTo>
                <a:lnTo>
                  <a:pt x="0" y="482747"/>
                </a:lnTo>
                <a:lnTo>
                  <a:pt x="7587" y="520330"/>
                </a:lnTo>
                <a:lnTo>
                  <a:pt x="28279" y="551020"/>
                </a:lnTo>
                <a:lnTo>
                  <a:pt x="58970" y="571712"/>
                </a:lnTo>
                <a:lnTo>
                  <a:pt x="96553" y="579300"/>
                </a:lnTo>
                <a:lnTo>
                  <a:pt x="2515913" y="579300"/>
                </a:lnTo>
                <a:lnTo>
                  <a:pt x="2553496" y="571712"/>
                </a:lnTo>
                <a:lnTo>
                  <a:pt x="2584186" y="551020"/>
                </a:lnTo>
                <a:lnTo>
                  <a:pt x="2604878" y="520330"/>
                </a:lnTo>
                <a:lnTo>
                  <a:pt x="2612466" y="482747"/>
                </a:lnTo>
                <a:lnTo>
                  <a:pt x="2612466" y="96553"/>
                </a:lnTo>
                <a:lnTo>
                  <a:pt x="2604878" y="58970"/>
                </a:lnTo>
                <a:lnTo>
                  <a:pt x="2584186" y="28279"/>
                </a:lnTo>
                <a:lnTo>
                  <a:pt x="2553496" y="7587"/>
                </a:lnTo>
                <a:lnTo>
                  <a:pt x="2515913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Программа</a:t>
            </a:r>
            <a:r>
              <a:rPr spc="-180" dirty="0"/>
              <a:t> </a:t>
            </a:r>
            <a:r>
              <a:rPr spc="-10" dirty="0"/>
              <a:t>модуля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09928" y="1247140"/>
            <a:ext cx="16840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8.</a:t>
            </a:r>
            <a:r>
              <a:rPr sz="16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Курсовой</a:t>
            </a:r>
            <a:r>
              <a:rPr sz="16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F1F1F"/>
                </a:solidFill>
                <a:latin typeface="Calibri"/>
                <a:cs typeface="Calibri"/>
              </a:rPr>
              <a:t>проект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26712" y="1878247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1"/>
                </a:lnTo>
                <a:lnTo>
                  <a:pt x="5186" y="40311"/>
                </a:lnTo>
                <a:lnTo>
                  <a:pt x="0" y="66001"/>
                </a:lnTo>
                <a:lnTo>
                  <a:pt x="0" y="329999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4" y="376668"/>
                </a:lnTo>
                <a:lnTo>
                  <a:pt x="5350779" y="355689"/>
                </a:lnTo>
                <a:lnTo>
                  <a:pt x="5355965" y="329999"/>
                </a:lnTo>
                <a:lnTo>
                  <a:pt x="5355965" y="66001"/>
                </a:lnTo>
                <a:lnTo>
                  <a:pt x="5350779" y="40311"/>
                </a:lnTo>
                <a:lnTo>
                  <a:pt x="5336634" y="19331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95344" y="1959355"/>
            <a:ext cx="30391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Выбор</a:t>
            </a:r>
            <a:r>
              <a:rPr sz="12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темы</a:t>
            </a:r>
            <a:r>
              <a:rPr sz="1200" spc="-2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и</a:t>
            </a:r>
            <a:r>
              <a:rPr sz="12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организация</a:t>
            </a:r>
            <a:r>
              <a:rPr sz="1200" spc="-2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проектной</a:t>
            </a:r>
            <a:r>
              <a:rPr sz="12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работы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26712" y="2400611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0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9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4" y="376668"/>
                </a:lnTo>
                <a:lnTo>
                  <a:pt x="5350779" y="355689"/>
                </a:lnTo>
                <a:lnTo>
                  <a:pt x="5355965" y="329999"/>
                </a:lnTo>
                <a:lnTo>
                  <a:pt x="5355965" y="66000"/>
                </a:lnTo>
                <a:lnTo>
                  <a:pt x="5350779" y="40310"/>
                </a:lnTo>
                <a:lnTo>
                  <a:pt x="5336634" y="19330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95344" y="2480564"/>
            <a:ext cx="33204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Консультация</a:t>
            </a:r>
            <a:r>
              <a:rPr sz="12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по</a:t>
            </a:r>
            <a:r>
              <a:rPr sz="12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проектам</a:t>
            </a:r>
            <a:r>
              <a:rPr sz="12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и</a:t>
            </a:r>
            <a:r>
              <a:rPr sz="12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домашним</a:t>
            </a:r>
            <a:r>
              <a:rPr sz="12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заданиям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26712" y="2922973"/>
            <a:ext cx="3051175" cy="396240"/>
          </a:xfrm>
          <a:custGeom>
            <a:avLst/>
            <a:gdLst/>
            <a:ahLst/>
            <a:cxnLst/>
            <a:rect l="l" t="t" r="r" b="b"/>
            <a:pathLst>
              <a:path w="3051175" h="396239">
                <a:moveTo>
                  <a:pt x="2985029" y="0"/>
                </a:moveTo>
                <a:lnTo>
                  <a:pt x="66003" y="0"/>
                </a:lnTo>
                <a:lnTo>
                  <a:pt x="40311" y="5186"/>
                </a:lnTo>
                <a:lnTo>
                  <a:pt x="19331" y="19331"/>
                </a:lnTo>
                <a:lnTo>
                  <a:pt x="5186" y="40311"/>
                </a:lnTo>
                <a:lnTo>
                  <a:pt x="0" y="66003"/>
                </a:lnTo>
                <a:lnTo>
                  <a:pt x="0" y="329998"/>
                </a:lnTo>
                <a:lnTo>
                  <a:pt x="5186" y="355688"/>
                </a:lnTo>
                <a:lnTo>
                  <a:pt x="19331" y="376668"/>
                </a:lnTo>
                <a:lnTo>
                  <a:pt x="40311" y="390813"/>
                </a:lnTo>
                <a:lnTo>
                  <a:pt x="66003" y="395999"/>
                </a:lnTo>
                <a:lnTo>
                  <a:pt x="2985029" y="395999"/>
                </a:lnTo>
                <a:lnTo>
                  <a:pt x="3010721" y="390813"/>
                </a:lnTo>
                <a:lnTo>
                  <a:pt x="3031700" y="376668"/>
                </a:lnTo>
                <a:lnTo>
                  <a:pt x="3045845" y="355688"/>
                </a:lnTo>
                <a:lnTo>
                  <a:pt x="3051032" y="329998"/>
                </a:lnTo>
                <a:lnTo>
                  <a:pt x="3051032" y="66003"/>
                </a:lnTo>
                <a:lnTo>
                  <a:pt x="3045845" y="40311"/>
                </a:lnTo>
                <a:lnTo>
                  <a:pt x="3031700" y="19331"/>
                </a:lnTo>
                <a:lnTo>
                  <a:pt x="3010721" y="5186"/>
                </a:lnTo>
                <a:lnTo>
                  <a:pt x="2985029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95344" y="3004820"/>
            <a:ext cx="163766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Защита</a:t>
            </a:r>
            <a:r>
              <a:rPr sz="12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проектных</a:t>
            </a:r>
            <a:r>
              <a:rPr sz="12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1F1F1F"/>
                </a:solidFill>
                <a:latin typeface="Calibri"/>
                <a:cs typeface="Calibri"/>
              </a:rPr>
              <a:t>работ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802015" y="1683727"/>
            <a:ext cx="424815" cy="1475740"/>
          </a:xfrm>
          <a:custGeom>
            <a:avLst/>
            <a:gdLst/>
            <a:ahLst/>
            <a:cxnLst/>
            <a:rect l="l" t="t" r="r" b="b"/>
            <a:pathLst>
              <a:path w="424814" h="1475739">
                <a:moveTo>
                  <a:pt x="424688" y="392518"/>
                </a:moveTo>
                <a:lnTo>
                  <a:pt x="415163" y="387756"/>
                </a:lnTo>
                <a:lnTo>
                  <a:pt x="348488" y="354418"/>
                </a:lnTo>
                <a:lnTo>
                  <a:pt x="348488" y="387756"/>
                </a:lnTo>
                <a:lnTo>
                  <a:pt x="9525" y="387756"/>
                </a:lnTo>
                <a:lnTo>
                  <a:pt x="9525" y="0"/>
                </a:lnTo>
                <a:lnTo>
                  <a:pt x="0" y="0"/>
                </a:lnTo>
                <a:lnTo>
                  <a:pt x="0" y="395160"/>
                </a:lnTo>
                <a:lnTo>
                  <a:pt x="0" y="917524"/>
                </a:lnTo>
                <a:lnTo>
                  <a:pt x="0" y="1439875"/>
                </a:lnTo>
                <a:lnTo>
                  <a:pt x="2133" y="1442008"/>
                </a:lnTo>
                <a:lnTo>
                  <a:pt x="348488" y="1442008"/>
                </a:lnTo>
                <a:lnTo>
                  <a:pt x="348488" y="1475346"/>
                </a:lnTo>
                <a:lnTo>
                  <a:pt x="415163" y="1442008"/>
                </a:lnTo>
                <a:lnTo>
                  <a:pt x="424688" y="1437246"/>
                </a:lnTo>
                <a:lnTo>
                  <a:pt x="415163" y="1432483"/>
                </a:lnTo>
                <a:lnTo>
                  <a:pt x="348488" y="1399146"/>
                </a:lnTo>
                <a:lnTo>
                  <a:pt x="348488" y="1432483"/>
                </a:lnTo>
                <a:lnTo>
                  <a:pt x="9525" y="1432483"/>
                </a:lnTo>
                <a:lnTo>
                  <a:pt x="9525" y="919645"/>
                </a:lnTo>
                <a:lnTo>
                  <a:pt x="348488" y="919645"/>
                </a:lnTo>
                <a:lnTo>
                  <a:pt x="348488" y="952982"/>
                </a:lnTo>
                <a:lnTo>
                  <a:pt x="415163" y="919645"/>
                </a:lnTo>
                <a:lnTo>
                  <a:pt x="424688" y="914882"/>
                </a:lnTo>
                <a:lnTo>
                  <a:pt x="415163" y="910120"/>
                </a:lnTo>
                <a:lnTo>
                  <a:pt x="348488" y="876782"/>
                </a:lnTo>
                <a:lnTo>
                  <a:pt x="348488" y="910120"/>
                </a:lnTo>
                <a:lnTo>
                  <a:pt x="9525" y="910120"/>
                </a:lnTo>
                <a:lnTo>
                  <a:pt x="9525" y="397281"/>
                </a:lnTo>
                <a:lnTo>
                  <a:pt x="348488" y="397281"/>
                </a:lnTo>
                <a:lnTo>
                  <a:pt x="348488" y="430618"/>
                </a:lnTo>
                <a:lnTo>
                  <a:pt x="415163" y="397281"/>
                </a:lnTo>
                <a:lnTo>
                  <a:pt x="424688" y="3925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5002" y="1223450"/>
            <a:ext cx="419929" cy="39600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16463" y="2943932"/>
            <a:ext cx="2989202" cy="1992801"/>
          </a:xfrm>
          <a:prstGeom prst="rect">
            <a:avLst/>
          </a:prstGeom>
        </p:spPr>
      </p:pic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5091600" y="542763"/>
          <a:ext cx="2606039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3CE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object 20"/>
          <p:cNvSpPr txBox="1"/>
          <p:nvPr/>
        </p:nvSpPr>
        <p:spPr>
          <a:xfrm>
            <a:off x="1233721" y="1921764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17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02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33721" y="2455164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19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02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37928" y="2982467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24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0</a:t>
            </a:r>
            <a:r>
              <a:rPr sz="1400" dirty="0">
                <a:latin typeface="Calibri"/>
                <a:cs typeface="Calibri"/>
              </a:rPr>
              <a:t>2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2549" y="1264075"/>
            <a:ext cx="3427095" cy="779145"/>
          </a:xfrm>
          <a:custGeom>
            <a:avLst/>
            <a:gdLst/>
            <a:ahLst/>
            <a:cxnLst/>
            <a:rect l="l" t="t" r="r" b="b"/>
            <a:pathLst>
              <a:path w="3427095" h="779144">
                <a:moveTo>
                  <a:pt x="3426900" y="0"/>
                </a:moveTo>
                <a:lnTo>
                  <a:pt x="0" y="0"/>
                </a:lnTo>
                <a:lnTo>
                  <a:pt x="0" y="779099"/>
                </a:lnTo>
                <a:lnTo>
                  <a:pt x="3426900" y="779099"/>
                </a:lnTo>
                <a:lnTo>
                  <a:pt x="342690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52549" y="2237574"/>
            <a:ext cx="3427095" cy="993775"/>
          </a:xfrm>
          <a:custGeom>
            <a:avLst/>
            <a:gdLst/>
            <a:ahLst/>
            <a:cxnLst/>
            <a:rect l="l" t="t" r="r" b="b"/>
            <a:pathLst>
              <a:path w="3427095" h="993775">
                <a:moveTo>
                  <a:pt x="3426900" y="0"/>
                </a:moveTo>
                <a:lnTo>
                  <a:pt x="0" y="0"/>
                </a:lnTo>
                <a:lnTo>
                  <a:pt x="0" y="993300"/>
                </a:lnTo>
                <a:lnTo>
                  <a:pt x="3426900" y="993300"/>
                </a:lnTo>
                <a:lnTo>
                  <a:pt x="342690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52549" y="3425275"/>
            <a:ext cx="3427095" cy="1136015"/>
          </a:xfrm>
          <a:custGeom>
            <a:avLst/>
            <a:gdLst/>
            <a:ahLst/>
            <a:cxnLst/>
            <a:rect l="l" t="t" r="r" b="b"/>
            <a:pathLst>
              <a:path w="3427095" h="1136014">
                <a:moveTo>
                  <a:pt x="3426900" y="0"/>
                </a:moveTo>
                <a:lnTo>
                  <a:pt x="0" y="0"/>
                </a:lnTo>
                <a:lnTo>
                  <a:pt x="0" y="1135499"/>
                </a:lnTo>
                <a:lnTo>
                  <a:pt x="3426900" y="1135499"/>
                </a:lnTo>
                <a:lnTo>
                  <a:pt x="342690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73549" y="1264075"/>
            <a:ext cx="3418204" cy="1136015"/>
          </a:xfrm>
          <a:custGeom>
            <a:avLst/>
            <a:gdLst/>
            <a:ahLst/>
            <a:cxnLst/>
            <a:rect l="l" t="t" r="r" b="b"/>
            <a:pathLst>
              <a:path w="3418204" h="1136014">
                <a:moveTo>
                  <a:pt x="3417900" y="0"/>
                </a:moveTo>
                <a:lnTo>
                  <a:pt x="0" y="0"/>
                </a:lnTo>
                <a:lnTo>
                  <a:pt x="0" y="1135499"/>
                </a:lnTo>
                <a:lnTo>
                  <a:pt x="3417900" y="1135499"/>
                </a:lnTo>
                <a:lnTo>
                  <a:pt x="341790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73549" y="2579574"/>
            <a:ext cx="3418204" cy="848360"/>
          </a:xfrm>
          <a:custGeom>
            <a:avLst/>
            <a:gdLst/>
            <a:ahLst/>
            <a:cxnLst/>
            <a:rect l="l" t="t" r="r" b="b"/>
            <a:pathLst>
              <a:path w="3418204" h="848360">
                <a:moveTo>
                  <a:pt x="3417900" y="0"/>
                </a:moveTo>
                <a:lnTo>
                  <a:pt x="0" y="0"/>
                </a:lnTo>
                <a:lnTo>
                  <a:pt x="0" y="848100"/>
                </a:lnTo>
                <a:lnTo>
                  <a:pt x="3417900" y="848100"/>
                </a:lnTo>
                <a:lnTo>
                  <a:pt x="341790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73549" y="3607675"/>
            <a:ext cx="3418204" cy="951230"/>
          </a:xfrm>
          <a:custGeom>
            <a:avLst/>
            <a:gdLst/>
            <a:ahLst/>
            <a:cxnLst/>
            <a:rect l="l" t="t" r="r" b="b"/>
            <a:pathLst>
              <a:path w="3418204" h="951229">
                <a:moveTo>
                  <a:pt x="3417900" y="0"/>
                </a:moveTo>
                <a:lnTo>
                  <a:pt x="0" y="0"/>
                </a:lnTo>
                <a:lnTo>
                  <a:pt x="0" y="950999"/>
                </a:lnTo>
                <a:lnTo>
                  <a:pt x="3417900" y="950999"/>
                </a:lnTo>
                <a:lnTo>
                  <a:pt x="341790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7488" y="1420367"/>
            <a:ext cx="463295" cy="46329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52549" y="1264075"/>
            <a:ext cx="3427095" cy="77914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"/>
              </a:spcBef>
            </a:pPr>
            <a:endParaRPr sz="900">
              <a:latin typeface="Times New Roman"/>
              <a:cs typeface="Times New Roman"/>
            </a:endParaRPr>
          </a:p>
          <a:p>
            <a:pPr marL="802005" marR="283210">
              <a:lnSpc>
                <a:spcPct val="111100"/>
              </a:lnSpc>
            </a:pPr>
            <a:r>
              <a:rPr sz="900" dirty="0">
                <a:latin typeface="Trebuchet MS"/>
                <a:cs typeface="Trebuchet MS"/>
              </a:rPr>
              <a:t>Обучение выстроено</a:t>
            </a:r>
            <a:r>
              <a:rPr sz="900" spc="5" dirty="0">
                <a:latin typeface="Trebuchet MS"/>
                <a:cs typeface="Trebuchet MS"/>
              </a:rPr>
              <a:t> </a:t>
            </a:r>
            <a:r>
              <a:rPr sz="900" spc="50" dirty="0">
                <a:latin typeface="Trebuchet MS"/>
                <a:cs typeface="Trebuchet MS"/>
              </a:rPr>
              <a:t>в</a:t>
            </a:r>
            <a:r>
              <a:rPr sz="900" spc="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формате</a:t>
            </a:r>
            <a:r>
              <a:rPr sz="900" spc="5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вебинаров (онлайн).</a:t>
            </a:r>
            <a:r>
              <a:rPr sz="900" spc="5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Онлайн-вебинары</a:t>
            </a:r>
            <a:r>
              <a:rPr sz="900" spc="6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проводятся</a:t>
            </a:r>
            <a:r>
              <a:rPr sz="900" spc="500" dirty="0">
                <a:latin typeface="Trebuchet MS"/>
                <a:cs typeface="Trebuchet MS"/>
              </a:rPr>
              <a:t>  </a:t>
            </a:r>
            <a:r>
              <a:rPr sz="900" spc="10" dirty="0">
                <a:latin typeface="Trebuchet MS"/>
                <a:cs typeface="Trebuchet MS"/>
              </a:rPr>
              <a:t>по</a:t>
            </a:r>
            <a:r>
              <a:rPr sz="900" spc="-15" dirty="0">
                <a:latin typeface="Trebuchet MS"/>
                <a:cs typeface="Trebuchet MS"/>
              </a:rPr>
              <a:t> </a:t>
            </a:r>
            <a:r>
              <a:rPr sz="900" spc="10" dirty="0">
                <a:latin typeface="Trebuchet MS"/>
                <a:cs typeface="Trebuchet MS"/>
              </a:rPr>
              <a:t>вечерам</a:t>
            </a:r>
            <a:r>
              <a:rPr sz="900" spc="-20" dirty="0">
                <a:latin typeface="Trebuchet MS"/>
                <a:cs typeface="Trebuchet MS"/>
              </a:rPr>
              <a:t> </a:t>
            </a:r>
            <a:r>
              <a:rPr sz="900" spc="10" dirty="0">
                <a:latin typeface="Trebuchet MS"/>
                <a:cs typeface="Trebuchet MS"/>
              </a:rPr>
              <a:t>или</a:t>
            </a:r>
            <a:r>
              <a:rPr sz="900" spc="-10" dirty="0">
                <a:latin typeface="Trebuchet MS"/>
                <a:cs typeface="Trebuchet MS"/>
              </a:rPr>
              <a:t> </a:t>
            </a:r>
            <a:r>
              <a:rPr sz="900" spc="50" dirty="0">
                <a:latin typeface="Trebuchet MS"/>
                <a:cs typeface="Trebuchet MS"/>
              </a:rPr>
              <a:t>в</a:t>
            </a:r>
            <a:r>
              <a:rPr sz="900" spc="-10" dirty="0">
                <a:latin typeface="Trebuchet MS"/>
                <a:cs typeface="Trebuchet MS"/>
              </a:rPr>
              <a:t> </a:t>
            </a:r>
            <a:r>
              <a:rPr sz="900" spc="10" dirty="0">
                <a:latin typeface="Trebuchet MS"/>
                <a:cs typeface="Trebuchet MS"/>
              </a:rPr>
              <a:t>выходные</a:t>
            </a:r>
            <a:r>
              <a:rPr sz="900" spc="-15" dirty="0">
                <a:latin typeface="Trebuchet MS"/>
                <a:cs typeface="Trebuchet MS"/>
              </a:rPr>
              <a:t> </a:t>
            </a:r>
            <a:r>
              <a:rPr sz="900" spc="-25" dirty="0">
                <a:latin typeface="Trebuchet MS"/>
                <a:cs typeface="Trebuchet MS"/>
              </a:rPr>
              <a:t>дни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7488" y="2438400"/>
            <a:ext cx="463295" cy="46329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052549" y="2237574"/>
            <a:ext cx="3427095" cy="9937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endParaRPr sz="900">
              <a:latin typeface="Times New Roman"/>
              <a:cs typeface="Times New Roman"/>
            </a:endParaRPr>
          </a:p>
          <a:p>
            <a:pPr marL="802005" marR="206375">
              <a:lnSpc>
                <a:spcPct val="120700"/>
              </a:lnSpc>
              <a:spcBef>
                <a:spcPts val="5"/>
              </a:spcBef>
            </a:pPr>
            <a:r>
              <a:rPr sz="900" dirty="0">
                <a:latin typeface="Trebuchet MS"/>
                <a:cs typeface="Trebuchet MS"/>
              </a:rPr>
              <a:t>Все</a:t>
            </a:r>
            <a:r>
              <a:rPr sz="900" spc="2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записи</a:t>
            </a:r>
            <a:r>
              <a:rPr sz="900" spc="4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занятий</a:t>
            </a:r>
            <a:r>
              <a:rPr sz="900" spc="3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и</a:t>
            </a:r>
            <a:r>
              <a:rPr sz="900" spc="4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материалы, </a:t>
            </a:r>
            <a:r>
              <a:rPr sz="900" spc="10" dirty="0">
                <a:latin typeface="Trebuchet MS"/>
                <a:cs typeface="Trebuchet MS"/>
              </a:rPr>
              <a:t>предоставляемые</a:t>
            </a:r>
            <a:r>
              <a:rPr sz="900" spc="45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преподавателями, </a:t>
            </a:r>
            <a:r>
              <a:rPr sz="900" dirty="0">
                <a:latin typeface="Trebuchet MS"/>
                <a:cs typeface="Trebuchet MS"/>
              </a:rPr>
              <a:t>сохраняются</a:t>
            </a:r>
            <a:r>
              <a:rPr sz="900" spc="40" dirty="0">
                <a:latin typeface="Trebuchet MS"/>
                <a:cs typeface="Trebuchet MS"/>
              </a:rPr>
              <a:t> </a:t>
            </a:r>
            <a:r>
              <a:rPr sz="900" spc="50" dirty="0">
                <a:latin typeface="Trebuchet MS"/>
                <a:cs typeface="Trebuchet MS"/>
              </a:rPr>
              <a:t>в</a:t>
            </a:r>
            <a:r>
              <a:rPr sz="900" spc="2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личном</a:t>
            </a:r>
            <a:r>
              <a:rPr sz="900" spc="2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кабинете</a:t>
            </a:r>
            <a:r>
              <a:rPr sz="900" spc="2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и</a:t>
            </a:r>
            <a:r>
              <a:rPr sz="900" spc="35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остаются </a:t>
            </a:r>
            <a:r>
              <a:rPr sz="900" dirty="0">
                <a:latin typeface="Trebuchet MS"/>
                <a:cs typeface="Trebuchet MS"/>
              </a:rPr>
              <a:t>доступны</a:t>
            </a:r>
            <a:r>
              <a:rPr sz="900" spc="5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даже</a:t>
            </a:r>
            <a:r>
              <a:rPr sz="900" spc="5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после</a:t>
            </a:r>
            <a:r>
              <a:rPr sz="900" spc="5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окончания</a:t>
            </a:r>
            <a:r>
              <a:rPr sz="900" spc="6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обучения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37488" y="3630167"/>
            <a:ext cx="463295" cy="463296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052549" y="3425275"/>
            <a:ext cx="3427095" cy="1136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endParaRPr sz="900">
              <a:latin typeface="Times New Roman"/>
              <a:cs typeface="Times New Roman"/>
            </a:endParaRPr>
          </a:p>
          <a:p>
            <a:pPr marL="802005" marR="654685">
              <a:lnSpc>
                <a:spcPct val="121100"/>
              </a:lnSpc>
            </a:pPr>
            <a:r>
              <a:rPr sz="900" dirty="0">
                <a:latin typeface="Trebuchet MS"/>
                <a:cs typeface="Trebuchet MS"/>
              </a:rPr>
              <a:t>Домашние</a:t>
            </a:r>
            <a:r>
              <a:rPr sz="900" spc="11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задания</a:t>
            </a:r>
            <a:r>
              <a:rPr sz="900" spc="13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позволят</a:t>
            </a:r>
            <a:r>
              <a:rPr sz="900" spc="120" dirty="0">
                <a:latin typeface="Trebuchet MS"/>
                <a:cs typeface="Trebuchet MS"/>
              </a:rPr>
              <a:t> </a:t>
            </a:r>
            <a:r>
              <a:rPr sz="900" spc="-25" dirty="0">
                <a:latin typeface="Trebuchet MS"/>
                <a:cs typeface="Trebuchet MS"/>
              </a:rPr>
              <a:t>Вам </a:t>
            </a:r>
            <a:r>
              <a:rPr sz="900" dirty="0">
                <a:latin typeface="Trebuchet MS"/>
                <a:cs typeface="Trebuchet MS"/>
              </a:rPr>
              <a:t>применить</a:t>
            </a:r>
            <a:r>
              <a:rPr sz="900" spc="4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на</a:t>
            </a:r>
            <a:r>
              <a:rPr sz="900" spc="5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практике</a:t>
            </a:r>
            <a:r>
              <a:rPr sz="900" spc="5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полученные </a:t>
            </a:r>
            <a:r>
              <a:rPr sz="900" dirty="0">
                <a:latin typeface="Trebuchet MS"/>
                <a:cs typeface="Trebuchet MS"/>
              </a:rPr>
              <a:t>во</a:t>
            </a:r>
            <a:r>
              <a:rPr sz="900" spc="4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время</a:t>
            </a:r>
            <a:r>
              <a:rPr sz="900" spc="6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вебинаров</a:t>
            </a:r>
            <a:r>
              <a:rPr sz="900" spc="45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знания.</a:t>
            </a:r>
            <a:endParaRPr sz="900">
              <a:latin typeface="Trebuchet MS"/>
              <a:cs typeface="Trebuchet MS"/>
            </a:endParaRPr>
          </a:p>
          <a:p>
            <a:pPr marL="802005" marR="353695">
              <a:lnSpc>
                <a:spcPct val="120000"/>
              </a:lnSpc>
            </a:pPr>
            <a:r>
              <a:rPr sz="900" dirty="0">
                <a:latin typeface="Trebuchet MS"/>
                <a:cs typeface="Trebuchet MS"/>
              </a:rPr>
              <a:t>По</a:t>
            </a:r>
            <a:r>
              <a:rPr sz="900" spc="5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каждому</a:t>
            </a:r>
            <a:r>
              <a:rPr sz="900" spc="5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домашнему</a:t>
            </a:r>
            <a:r>
              <a:rPr sz="900" spc="55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заданию </a:t>
            </a:r>
            <a:r>
              <a:rPr sz="900" dirty="0">
                <a:latin typeface="Trebuchet MS"/>
                <a:cs typeface="Trebuchet MS"/>
              </a:rPr>
              <a:t>преподаватель</a:t>
            </a:r>
            <a:r>
              <a:rPr sz="900" spc="7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дает</a:t>
            </a:r>
            <a:r>
              <a:rPr sz="900" spc="8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развернутый</a:t>
            </a:r>
            <a:r>
              <a:rPr sz="900" spc="85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фидбек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52415" y="1420367"/>
            <a:ext cx="463296" cy="46329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4673549" y="1264075"/>
            <a:ext cx="3418204" cy="113601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"/>
              </a:spcBef>
            </a:pPr>
            <a:endParaRPr sz="900">
              <a:latin typeface="Times New Roman"/>
              <a:cs typeface="Times New Roman"/>
            </a:endParaRPr>
          </a:p>
          <a:p>
            <a:pPr marL="796290" marR="324485">
              <a:lnSpc>
                <a:spcPct val="111100"/>
              </a:lnSpc>
            </a:pPr>
            <a:r>
              <a:rPr sz="900" dirty="0">
                <a:latin typeface="Trebuchet MS"/>
                <a:cs typeface="Trebuchet MS"/>
              </a:rPr>
              <a:t>В</a:t>
            </a:r>
            <a:r>
              <a:rPr sz="900" spc="-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процессе</a:t>
            </a:r>
            <a:r>
              <a:rPr sz="900" spc="-1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обучения</a:t>
            </a:r>
            <a:r>
              <a:rPr sz="900" spc="5" dirty="0">
                <a:latin typeface="Trebuchet MS"/>
                <a:cs typeface="Trebuchet MS"/>
              </a:rPr>
              <a:t> </a:t>
            </a:r>
            <a:r>
              <a:rPr sz="900" spc="60" dirty="0">
                <a:latin typeface="Trebuchet MS"/>
                <a:cs typeface="Trebuchet MS"/>
              </a:rPr>
              <a:t>Вы</a:t>
            </a:r>
            <a:r>
              <a:rPr sz="900" dirty="0">
                <a:latin typeface="Trebuchet MS"/>
                <a:cs typeface="Trebuchet MS"/>
              </a:rPr>
              <a:t> можете</a:t>
            </a:r>
            <a:r>
              <a:rPr sz="900" spc="-10" dirty="0">
                <a:latin typeface="Trebuchet MS"/>
                <a:cs typeface="Trebuchet MS"/>
              </a:rPr>
              <a:t> задавать </a:t>
            </a:r>
            <a:r>
              <a:rPr sz="900" dirty="0">
                <a:latin typeface="Trebuchet MS"/>
                <a:cs typeface="Trebuchet MS"/>
              </a:rPr>
              <a:t>преподавателю</a:t>
            </a:r>
            <a:r>
              <a:rPr sz="900" spc="12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вопросы</a:t>
            </a:r>
            <a:r>
              <a:rPr sz="900" spc="12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по</a:t>
            </a:r>
            <a:r>
              <a:rPr sz="900" spc="11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материалам </a:t>
            </a:r>
            <a:r>
              <a:rPr sz="900" dirty="0">
                <a:latin typeface="Trebuchet MS"/>
                <a:cs typeface="Trebuchet MS"/>
              </a:rPr>
              <a:t>лекций</a:t>
            </a:r>
            <a:r>
              <a:rPr sz="900" spc="1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и</a:t>
            </a:r>
            <a:r>
              <a:rPr sz="900" spc="1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домашних</a:t>
            </a:r>
            <a:r>
              <a:rPr sz="900" spc="2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заданий,</a:t>
            </a:r>
            <a:r>
              <a:rPr sz="900" spc="1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уточнять </a:t>
            </a:r>
            <a:r>
              <a:rPr sz="900" dirty="0">
                <a:latin typeface="Trebuchet MS"/>
                <a:cs typeface="Trebuchet MS"/>
              </a:rPr>
              <a:t>моменты,</a:t>
            </a:r>
            <a:r>
              <a:rPr sz="900" spc="4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которые</a:t>
            </a:r>
            <a:r>
              <a:rPr sz="900" spc="5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были</a:t>
            </a:r>
            <a:r>
              <a:rPr sz="900" spc="55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непонятны</a:t>
            </a:r>
            <a:endParaRPr sz="900">
              <a:latin typeface="Trebuchet MS"/>
              <a:cs typeface="Trebuchet MS"/>
            </a:endParaRPr>
          </a:p>
          <a:p>
            <a:pPr marL="796290">
              <a:lnSpc>
                <a:spcPct val="100000"/>
              </a:lnSpc>
            </a:pPr>
            <a:r>
              <a:rPr sz="900" dirty="0">
                <a:latin typeface="Trebuchet MS"/>
                <a:cs typeface="Trebuchet MS"/>
              </a:rPr>
              <a:t>на</a:t>
            </a:r>
            <a:r>
              <a:rPr sz="900" spc="-10" dirty="0">
                <a:latin typeface="Trebuchet MS"/>
                <a:cs typeface="Trebuchet MS"/>
              </a:rPr>
              <a:t> уроке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52415" y="2740151"/>
            <a:ext cx="463296" cy="466344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4673549" y="2579574"/>
            <a:ext cx="3418204" cy="84836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15"/>
              </a:spcBef>
            </a:pPr>
            <a:endParaRPr sz="900">
              <a:latin typeface="Times New Roman"/>
              <a:cs typeface="Times New Roman"/>
            </a:endParaRPr>
          </a:p>
          <a:p>
            <a:pPr marL="796290">
              <a:lnSpc>
                <a:spcPct val="100000"/>
              </a:lnSpc>
            </a:pPr>
            <a:r>
              <a:rPr sz="900" dirty="0">
                <a:latin typeface="Trebuchet MS"/>
                <a:cs typeface="Trebuchet MS"/>
              </a:rPr>
              <a:t>Время на</a:t>
            </a:r>
            <a:r>
              <a:rPr sz="900" spc="-5" dirty="0">
                <a:latin typeface="Trebuchet MS"/>
                <a:cs typeface="Trebuchet MS"/>
              </a:rPr>
              <a:t> </a:t>
            </a:r>
            <a:r>
              <a:rPr sz="900" spc="-20" dirty="0">
                <a:latin typeface="Trebuchet MS"/>
                <a:cs typeface="Trebuchet MS"/>
              </a:rPr>
              <a:t>обучение:</a:t>
            </a:r>
            <a:r>
              <a:rPr sz="900" spc="-1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от 4</a:t>
            </a:r>
            <a:r>
              <a:rPr sz="900" spc="-15" dirty="0">
                <a:latin typeface="Trebuchet MS"/>
                <a:cs typeface="Trebuchet MS"/>
              </a:rPr>
              <a:t> </a:t>
            </a:r>
            <a:r>
              <a:rPr sz="900" spc="-20" dirty="0">
                <a:latin typeface="Trebuchet MS"/>
                <a:cs typeface="Trebuchet MS"/>
              </a:rPr>
              <a:t>ак.</a:t>
            </a:r>
            <a:r>
              <a:rPr sz="900" spc="-5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часов</a:t>
            </a:r>
            <a:endParaRPr sz="900">
              <a:latin typeface="Trebuchet MS"/>
              <a:cs typeface="Trebuchet MS"/>
            </a:endParaRPr>
          </a:p>
          <a:p>
            <a:pPr marL="796290" marR="583565">
              <a:lnSpc>
                <a:spcPct val="111100"/>
              </a:lnSpc>
            </a:pPr>
            <a:r>
              <a:rPr sz="900" dirty="0">
                <a:latin typeface="Trebuchet MS"/>
                <a:cs typeface="Trebuchet MS"/>
              </a:rPr>
              <a:t>на</a:t>
            </a:r>
            <a:r>
              <a:rPr sz="900" spc="1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занятия</a:t>
            </a:r>
            <a:r>
              <a:rPr sz="900" spc="3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и</a:t>
            </a:r>
            <a:r>
              <a:rPr sz="900" spc="25" dirty="0">
                <a:latin typeface="Trebuchet MS"/>
                <a:cs typeface="Trebuchet MS"/>
              </a:rPr>
              <a:t> </a:t>
            </a:r>
            <a:r>
              <a:rPr sz="900" spc="-35" dirty="0">
                <a:latin typeface="Trebuchet MS"/>
                <a:cs typeface="Trebuchet MS"/>
              </a:rPr>
              <a:t>4-</a:t>
            </a:r>
            <a:r>
              <a:rPr sz="900" dirty="0">
                <a:latin typeface="Trebuchet MS"/>
                <a:cs typeface="Trebuchet MS"/>
              </a:rPr>
              <a:t>8</a:t>
            </a:r>
            <a:r>
              <a:rPr sz="900" spc="1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часов</a:t>
            </a:r>
            <a:r>
              <a:rPr sz="900" spc="1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на</a:t>
            </a:r>
            <a:r>
              <a:rPr sz="900" spc="2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домашнюю </a:t>
            </a:r>
            <a:r>
              <a:rPr sz="900" dirty="0">
                <a:latin typeface="Trebuchet MS"/>
                <a:cs typeface="Trebuchet MS"/>
              </a:rPr>
              <a:t>работу</a:t>
            </a:r>
            <a:r>
              <a:rPr sz="900" spc="-40" dirty="0">
                <a:latin typeface="Trebuchet MS"/>
                <a:cs typeface="Trebuchet MS"/>
              </a:rPr>
              <a:t> </a:t>
            </a:r>
            <a:r>
              <a:rPr sz="900" spc="50" dirty="0">
                <a:latin typeface="Trebuchet MS"/>
                <a:cs typeface="Trebuchet MS"/>
              </a:rPr>
              <a:t>в</a:t>
            </a:r>
            <a:r>
              <a:rPr sz="900" spc="-4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неделю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52415" y="3758183"/>
            <a:ext cx="463296" cy="463295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4673549" y="3607675"/>
            <a:ext cx="3418204" cy="95123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900">
              <a:latin typeface="Times New Roman"/>
              <a:cs typeface="Times New Roman"/>
            </a:endParaRPr>
          </a:p>
          <a:p>
            <a:pPr marL="796290" marR="459740">
              <a:lnSpc>
                <a:spcPct val="111100"/>
              </a:lnSpc>
            </a:pPr>
            <a:r>
              <a:rPr sz="900" dirty="0">
                <a:latin typeface="Trebuchet MS"/>
                <a:cs typeface="Trebuchet MS"/>
              </a:rPr>
              <a:t>Программа</a:t>
            </a:r>
            <a:r>
              <a:rPr sz="900" spc="2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обучения</a:t>
            </a:r>
            <a:r>
              <a:rPr sz="900" spc="4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на</a:t>
            </a:r>
            <a:r>
              <a:rPr sz="900" spc="3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курсах </a:t>
            </a:r>
            <a:r>
              <a:rPr sz="900" dirty="0">
                <a:latin typeface="Trebuchet MS"/>
                <a:cs typeface="Trebuchet MS"/>
              </a:rPr>
              <a:t>обновляется</a:t>
            </a:r>
            <a:r>
              <a:rPr sz="900" spc="10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каждый</a:t>
            </a:r>
            <a:r>
              <a:rPr sz="900" spc="9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запуск</a:t>
            </a:r>
            <a:r>
              <a:rPr sz="900" spc="9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в </a:t>
            </a:r>
            <a:r>
              <a:rPr sz="900" spc="10" dirty="0">
                <a:latin typeface="Trebuchet MS"/>
                <a:cs typeface="Trebuchet MS"/>
              </a:rPr>
              <a:t>зависимости</a:t>
            </a:r>
            <a:r>
              <a:rPr sz="900" spc="40" dirty="0">
                <a:latin typeface="Trebuchet MS"/>
                <a:cs typeface="Trebuchet MS"/>
              </a:rPr>
              <a:t> </a:t>
            </a:r>
            <a:r>
              <a:rPr sz="900" spc="10" dirty="0">
                <a:latin typeface="Trebuchet MS"/>
                <a:cs typeface="Trebuchet MS"/>
              </a:rPr>
              <a:t>от</a:t>
            </a:r>
            <a:r>
              <a:rPr sz="900" spc="40" dirty="0">
                <a:latin typeface="Trebuchet MS"/>
                <a:cs typeface="Trebuchet MS"/>
              </a:rPr>
              <a:t> </a:t>
            </a:r>
            <a:r>
              <a:rPr sz="900" spc="10" dirty="0">
                <a:latin typeface="Trebuchet MS"/>
                <a:cs typeface="Trebuchet MS"/>
              </a:rPr>
              <a:t>актуальных</a:t>
            </a:r>
            <a:r>
              <a:rPr sz="900" spc="40" dirty="0">
                <a:latin typeface="Trebuchet MS"/>
                <a:cs typeface="Trebuchet MS"/>
              </a:rPr>
              <a:t> </a:t>
            </a:r>
            <a:r>
              <a:rPr sz="900" spc="10" dirty="0">
                <a:latin typeface="Trebuchet MS"/>
                <a:cs typeface="Trebuchet MS"/>
              </a:rPr>
              <a:t>запросов</a:t>
            </a:r>
            <a:r>
              <a:rPr sz="900" spc="3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в </a:t>
            </a:r>
            <a:r>
              <a:rPr sz="900" spc="-20" dirty="0">
                <a:latin typeface="Trebuchet MS"/>
                <a:cs typeface="Trebuchet MS"/>
              </a:rPr>
              <a:t>сфере</a:t>
            </a:r>
            <a:r>
              <a:rPr sz="900" spc="-5" dirty="0">
                <a:latin typeface="Trebuchet MS"/>
                <a:cs typeface="Trebuchet MS"/>
              </a:rPr>
              <a:t> </a:t>
            </a:r>
            <a:r>
              <a:rPr sz="900" spc="-45" dirty="0">
                <a:latin typeface="Trebuchet MS"/>
                <a:cs typeface="Trebuchet MS"/>
              </a:rPr>
              <a:t>IТ-</a:t>
            </a:r>
            <a:r>
              <a:rPr sz="900" spc="-10" dirty="0">
                <a:latin typeface="Trebuchet MS"/>
                <a:cs typeface="Trebuchet MS"/>
              </a:rPr>
              <a:t>технологий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Процесс</a:t>
            </a:r>
            <a:r>
              <a:rPr spc="-190" dirty="0"/>
              <a:t> </a:t>
            </a:r>
            <a:r>
              <a:rPr spc="-60" dirty="0"/>
              <a:t>обучения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4949" y="1534668"/>
            <a:ext cx="5574665" cy="176022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50"/>
              </a:spcBef>
            </a:pPr>
            <a:r>
              <a:rPr sz="3800" spc="-95" dirty="0">
                <a:solidFill>
                  <a:srgbClr val="FFFFFF"/>
                </a:solidFill>
              </a:rPr>
              <a:t>Заполните,</a:t>
            </a:r>
            <a:r>
              <a:rPr sz="3800" spc="-130" dirty="0">
                <a:solidFill>
                  <a:srgbClr val="FFFFFF"/>
                </a:solidFill>
              </a:rPr>
              <a:t> </a:t>
            </a:r>
            <a:r>
              <a:rPr sz="3800" spc="-45" dirty="0">
                <a:solidFill>
                  <a:srgbClr val="FFFFFF"/>
                </a:solidFill>
              </a:rPr>
              <a:t>пожалуйста, </a:t>
            </a:r>
            <a:r>
              <a:rPr sz="3800" spc="-55" dirty="0">
                <a:solidFill>
                  <a:srgbClr val="FFFFFF"/>
                </a:solidFill>
              </a:rPr>
              <a:t>опрос</a:t>
            </a:r>
            <a:r>
              <a:rPr sz="3800" spc="-220" dirty="0">
                <a:solidFill>
                  <a:srgbClr val="FFFFFF"/>
                </a:solidFill>
              </a:rPr>
              <a:t> </a:t>
            </a:r>
            <a:r>
              <a:rPr sz="3800" dirty="0">
                <a:solidFill>
                  <a:srgbClr val="FFFFFF"/>
                </a:solidFill>
              </a:rPr>
              <a:t>о</a:t>
            </a:r>
            <a:r>
              <a:rPr sz="3800" spc="-195" dirty="0">
                <a:solidFill>
                  <a:srgbClr val="FFFFFF"/>
                </a:solidFill>
              </a:rPr>
              <a:t> </a:t>
            </a:r>
            <a:r>
              <a:rPr sz="3800" spc="-10" dirty="0">
                <a:solidFill>
                  <a:srgbClr val="FFFFFF"/>
                </a:solidFill>
              </a:rPr>
              <a:t>занятии</a:t>
            </a:r>
            <a:endParaRPr sz="3800"/>
          </a:p>
          <a:p>
            <a:pPr marL="12700">
              <a:lnSpc>
                <a:spcPts val="4490"/>
              </a:lnSpc>
            </a:pPr>
            <a:r>
              <a:rPr sz="3800" spc="-50" dirty="0">
                <a:solidFill>
                  <a:srgbClr val="FFFFFF"/>
                </a:solidFill>
              </a:rPr>
              <a:t>по</a:t>
            </a:r>
            <a:r>
              <a:rPr sz="3800" spc="-195" dirty="0">
                <a:solidFill>
                  <a:srgbClr val="FFFFFF"/>
                </a:solidFill>
              </a:rPr>
              <a:t> </a:t>
            </a:r>
            <a:r>
              <a:rPr sz="3800" dirty="0">
                <a:solidFill>
                  <a:srgbClr val="FFFFFF"/>
                </a:solidFill>
              </a:rPr>
              <a:t>ссылке</a:t>
            </a:r>
            <a:r>
              <a:rPr sz="3800" spc="-200" dirty="0">
                <a:solidFill>
                  <a:srgbClr val="FFFFFF"/>
                </a:solidFill>
              </a:rPr>
              <a:t> </a:t>
            </a:r>
            <a:r>
              <a:rPr sz="3800" spc="60" dirty="0">
                <a:solidFill>
                  <a:srgbClr val="FFFFFF"/>
                </a:solidFill>
              </a:rPr>
              <a:t>в</a:t>
            </a:r>
            <a:r>
              <a:rPr sz="3800" spc="-195" dirty="0">
                <a:solidFill>
                  <a:srgbClr val="FFFFFF"/>
                </a:solidFill>
              </a:rPr>
              <a:t> </a:t>
            </a:r>
            <a:r>
              <a:rPr sz="3800" spc="-20" dirty="0">
                <a:solidFill>
                  <a:srgbClr val="FFFFFF"/>
                </a:solidFill>
              </a:rPr>
              <a:t>чате</a:t>
            </a:r>
            <a:endParaRPr sz="38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9274" y="873252"/>
            <a:ext cx="7068184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0" dirty="0">
                <a:latin typeface="Trebuchet MS"/>
                <a:cs typeface="Trebuchet MS"/>
              </a:rPr>
              <a:t>Приходите</a:t>
            </a:r>
            <a:r>
              <a:rPr sz="3200" b="1" spc="-190" dirty="0">
                <a:latin typeface="Trebuchet MS"/>
                <a:cs typeface="Trebuchet MS"/>
              </a:rPr>
              <a:t> </a:t>
            </a:r>
            <a:r>
              <a:rPr sz="3200" b="1" spc="-20" dirty="0">
                <a:latin typeface="Trebuchet MS"/>
                <a:cs typeface="Trebuchet MS"/>
              </a:rPr>
              <a:t>на</a:t>
            </a:r>
            <a:r>
              <a:rPr sz="3200" b="1" spc="-180" dirty="0">
                <a:latin typeface="Trebuchet MS"/>
                <a:cs typeface="Trebuchet MS"/>
              </a:rPr>
              <a:t> </a:t>
            </a:r>
            <a:r>
              <a:rPr sz="3200" b="1" spc="-30" dirty="0" err="1">
                <a:latin typeface="Trebuchet MS"/>
                <a:cs typeface="Trebuchet MS"/>
              </a:rPr>
              <a:t>следующие</a:t>
            </a:r>
            <a:r>
              <a:rPr sz="3200" b="1" spc="-185" dirty="0">
                <a:latin typeface="Trebuchet MS"/>
                <a:cs typeface="Trebuchet MS"/>
              </a:rPr>
              <a:t> </a:t>
            </a:r>
            <a:r>
              <a:rPr sz="3200" b="1" spc="-10" dirty="0">
                <a:latin typeface="Trebuchet MS"/>
                <a:cs typeface="Trebuchet MS"/>
              </a:rPr>
              <a:t>вебинары</a:t>
            </a:r>
            <a:endParaRPr sz="32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9274" y="522223"/>
            <a:ext cx="20231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0" dirty="0">
                <a:solidFill>
                  <a:srgbClr val="FF9900"/>
                </a:solidFill>
                <a:latin typeface="Trebuchet MS"/>
                <a:cs typeface="Trebuchet MS"/>
              </a:rPr>
              <a:t>Спасибо</a:t>
            </a:r>
            <a:r>
              <a:rPr sz="1500" b="0" spc="20" dirty="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sz="1500" b="0" spc="55" dirty="0">
                <a:solidFill>
                  <a:srgbClr val="FF9900"/>
                </a:solidFill>
                <a:latin typeface="Trebuchet MS"/>
                <a:cs typeface="Trebuchet MS"/>
              </a:rPr>
              <a:t>за</a:t>
            </a:r>
            <a:r>
              <a:rPr sz="1500" b="0" spc="35" dirty="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sz="1500" b="0" spc="-10" dirty="0">
                <a:solidFill>
                  <a:srgbClr val="FF9900"/>
                </a:solidFill>
                <a:latin typeface="Trebuchet MS"/>
                <a:cs typeface="Trebuchet MS"/>
              </a:rPr>
              <a:t>внимание!</a:t>
            </a:r>
            <a:endParaRPr sz="15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6551" y="2703050"/>
            <a:ext cx="2115820" cy="2439035"/>
            <a:chOff x="606551" y="2703050"/>
            <a:chExt cx="2115820" cy="2439035"/>
          </a:xfrm>
        </p:grpSpPr>
        <p:sp>
          <p:nvSpPr>
            <p:cNvPr id="5" name="object 5"/>
            <p:cNvSpPr/>
            <p:nvPr/>
          </p:nvSpPr>
          <p:spPr>
            <a:xfrm>
              <a:off x="629999" y="2703050"/>
              <a:ext cx="1034415" cy="1983739"/>
            </a:xfrm>
            <a:custGeom>
              <a:avLst/>
              <a:gdLst/>
              <a:ahLst/>
              <a:cxnLst/>
              <a:rect l="l" t="t" r="r" b="b"/>
              <a:pathLst>
                <a:path w="1034414" h="1983739">
                  <a:moveTo>
                    <a:pt x="1033800" y="0"/>
                  </a:moveTo>
                  <a:lnTo>
                    <a:pt x="0" y="0"/>
                  </a:lnTo>
                  <a:lnTo>
                    <a:pt x="0" y="1983599"/>
                  </a:lnTo>
                  <a:lnTo>
                    <a:pt x="1033800" y="1983599"/>
                  </a:lnTo>
                  <a:lnTo>
                    <a:pt x="1033800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6551" y="2846831"/>
              <a:ext cx="2115312" cy="2295144"/>
            </a:xfrm>
            <a:prstGeom prst="rect">
              <a:avLst/>
            </a:prstGeom>
          </p:spPr>
        </p:pic>
      </p:grpSp>
      <p:sp>
        <p:nvSpPr>
          <p:cNvPr id="10" name="Google Shape;208;p48">
            <a:extLst>
              <a:ext uri="{FF2B5EF4-FFF2-40B4-BE49-F238E27FC236}">
                <a16:creationId xmlns:a16="http://schemas.microsoft.com/office/drawing/2014/main" id="{F45B4F46-1E82-E94D-A2CF-50DA3C5B7EC6}"/>
              </a:ext>
            </a:extLst>
          </p:cNvPr>
          <p:cNvSpPr txBox="1">
            <a:spLocks/>
          </p:cNvSpPr>
          <p:nvPr/>
        </p:nvSpPr>
        <p:spPr>
          <a:xfrm>
            <a:off x="3082400" y="2302060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ru-RU" b="1" dirty="0"/>
              <a:t>Игорь Стурейко</a:t>
            </a:r>
          </a:p>
        </p:txBody>
      </p:sp>
      <p:sp>
        <p:nvSpPr>
          <p:cNvPr id="11" name="Google Shape;209;p48">
            <a:extLst>
              <a:ext uri="{FF2B5EF4-FFF2-40B4-BE49-F238E27FC236}">
                <a16:creationId xmlns:a16="http://schemas.microsoft.com/office/drawing/2014/main" id="{D033A29A-5C61-8440-A7AA-1A792E6BB829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3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6"/>
          <p:cNvSpPr txBox="1">
            <a:spLocks noGrp="1"/>
          </p:cNvSpPr>
          <p:nvPr>
            <p:ph type="body" idx="4294967295"/>
          </p:nvPr>
        </p:nvSpPr>
        <p:spPr>
          <a:xfrm>
            <a:off x="560550" y="1665950"/>
            <a:ext cx="7723800" cy="1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Как вас зовут? Откуда вы? </a:t>
            </a:r>
            <a:endParaRPr sz="1800">
              <a:solidFill>
                <a:srgbClr val="1E1F2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Ваш опыт работы в IT?</a:t>
            </a:r>
            <a:endParaRPr sz="1800">
              <a:solidFill>
                <a:srgbClr val="1E1F2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С какой основной целью вы записались на занятие?</a:t>
            </a:r>
            <a:endParaRPr sz="1800">
              <a:solidFill>
                <a:srgbClr val="1E1F2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</p:txBody>
      </p:sp>
      <p:sp>
        <p:nvSpPr>
          <p:cNvPr id="297" name="Google Shape;297;p6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Расскажите о себе</a:t>
            </a:r>
            <a:endParaRPr/>
          </a:p>
        </p:txBody>
      </p:sp>
      <p:pic>
        <p:nvPicPr>
          <p:cNvPr id="298" name="Google Shape;298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827" y="341257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6852" y="3412581"/>
            <a:ext cx="620721" cy="620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Правила вебинара</a:t>
            </a:r>
            <a:endParaRPr b="1"/>
          </a:p>
        </p:txBody>
      </p:sp>
      <p:sp>
        <p:nvSpPr>
          <p:cNvPr id="305" name="Google Shape;305;p67"/>
          <p:cNvSpPr/>
          <p:nvPr/>
        </p:nvSpPr>
        <p:spPr>
          <a:xfrm>
            <a:off x="5730575" y="-8062"/>
            <a:ext cx="34134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" name="Google Shape;307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4940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510213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67"/>
          <p:cNvSpPr txBox="1"/>
          <p:nvPr/>
        </p:nvSpPr>
        <p:spPr>
          <a:xfrm>
            <a:off x="1654525" y="14808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67"/>
          <p:cNvSpPr txBox="1"/>
          <p:nvPr/>
        </p:nvSpPr>
        <p:spPr>
          <a:xfrm>
            <a:off x="1654525" y="35178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1" name="Google Shape;311;p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2514043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67"/>
          <p:cNvSpPr txBox="1"/>
          <p:nvPr/>
        </p:nvSpPr>
        <p:spPr>
          <a:xfrm>
            <a:off x="1654525" y="2519056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p67"/>
          <p:cNvSpPr txBox="1"/>
          <p:nvPr/>
        </p:nvSpPr>
        <p:spPr>
          <a:xfrm>
            <a:off x="6350663" y="1403888"/>
            <a:ext cx="204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Условные </a:t>
            </a:r>
            <a:endParaRPr sz="2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обозначения</a:t>
            </a:r>
            <a:endParaRPr sz="2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4" name="Google Shape;314;p6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38593" y="2369232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67"/>
          <p:cNvSpPr txBox="1"/>
          <p:nvPr/>
        </p:nvSpPr>
        <p:spPr>
          <a:xfrm>
            <a:off x="6829363" y="2355944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Индивидуально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6" name="Google Shape;316;p6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8593" y="2841809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67"/>
          <p:cNvSpPr txBox="1"/>
          <p:nvPr/>
        </p:nvSpPr>
        <p:spPr>
          <a:xfrm>
            <a:off x="6829363" y="2836968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Документ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8" name="Google Shape;318;p6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8593" y="3321903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67"/>
          <p:cNvSpPr txBox="1"/>
          <p:nvPr/>
        </p:nvSpPr>
        <p:spPr>
          <a:xfrm>
            <a:off x="6829363" y="3232486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Ответьте себе или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задайте вопрос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8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О</a:t>
            </a:r>
            <a:r>
              <a:rPr lang="ru"/>
              <a:t>б ОТУС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9"/>
          <p:cNvSpPr txBox="1"/>
          <p:nvPr/>
        </p:nvSpPr>
        <p:spPr>
          <a:xfrm>
            <a:off x="500550" y="330725"/>
            <a:ext cx="85206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 компании</a:t>
            </a:r>
            <a:endParaRPr sz="3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69"/>
          <p:cNvSpPr txBox="1"/>
          <p:nvPr/>
        </p:nvSpPr>
        <p:spPr>
          <a:xfrm>
            <a:off x="1170350" y="1933625"/>
            <a:ext cx="47181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ОТУС специализируется на обучении в IT.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Наша фишка — продвинутые программы для специалистов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с опытом и быстрый запуск курсов по новым набирающим популярность технологиям.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69"/>
          <p:cNvSpPr txBox="1"/>
          <p:nvPr/>
        </p:nvSpPr>
        <p:spPr>
          <a:xfrm>
            <a:off x="1170350" y="1562224"/>
            <a:ext cx="183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Сфера</a:t>
            </a:r>
            <a:endParaRPr sz="1700" b="1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69"/>
          <p:cNvSpPr txBox="1"/>
          <p:nvPr/>
        </p:nvSpPr>
        <p:spPr>
          <a:xfrm>
            <a:off x="1170350" y="3423925"/>
            <a:ext cx="58626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Наши партнеры современные технологичные компании.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А обучение и открытые материалы привлекают специалистов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разных грейдов: junior, middle, senior, lead.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69"/>
          <p:cNvSpPr txBox="1"/>
          <p:nvPr/>
        </p:nvSpPr>
        <p:spPr>
          <a:xfrm>
            <a:off x="1170350" y="3052524"/>
            <a:ext cx="183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Клиенты</a:t>
            </a:r>
            <a:endParaRPr sz="1700" b="1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4" name="Google Shape;334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994" y="1677925"/>
            <a:ext cx="394400" cy="3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9994" y="3144375"/>
            <a:ext cx="394400" cy="3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69"/>
          <p:cNvPicPr preferRelativeResize="0"/>
          <p:nvPr/>
        </p:nvPicPr>
        <p:blipFill rotWithShape="1">
          <a:blip r:embed="rId5">
            <a:alphaModFix/>
          </a:blip>
          <a:srcRect l="1114" r="1124"/>
          <a:stretch/>
        </p:blipFill>
        <p:spPr>
          <a:xfrm>
            <a:off x="6031050" y="0"/>
            <a:ext cx="3112951" cy="261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Образование в ОТУС</a:t>
            </a:r>
            <a:endParaRPr/>
          </a:p>
        </p:txBody>
      </p:sp>
      <p:sp>
        <p:nvSpPr>
          <p:cNvPr id="342" name="Google Shape;342;p70"/>
          <p:cNvSpPr txBox="1">
            <a:spLocks noGrp="1"/>
          </p:cNvSpPr>
          <p:nvPr>
            <p:ph type="body" idx="4294967295"/>
          </p:nvPr>
        </p:nvSpPr>
        <p:spPr>
          <a:xfrm>
            <a:off x="1483350" y="2056253"/>
            <a:ext cx="49998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</a:rPr>
              <a:t>OTUS имеет образовательную лицензию, поэтому наши курсы являются программами повышения квалификации и профессиональной переподготовки. 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343" name="Google Shape;343;p70"/>
          <p:cNvSpPr txBox="1">
            <a:spLocks noGrp="1"/>
          </p:cNvSpPr>
          <p:nvPr>
            <p:ph type="body" idx="4294967295"/>
          </p:nvPr>
        </p:nvSpPr>
        <p:spPr>
          <a:xfrm>
            <a:off x="1483350" y="1579994"/>
            <a:ext cx="26745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000" b="1">
                <a:solidFill>
                  <a:srgbClr val="FF7700"/>
                </a:solidFill>
              </a:rPr>
              <a:t>Программы курсов</a:t>
            </a:r>
            <a:endParaRPr sz="2000" b="1">
              <a:solidFill>
                <a:srgbClr val="FF7700"/>
              </a:solidFill>
            </a:endParaRPr>
          </a:p>
        </p:txBody>
      </p:sp>
      <p:pic>
        <p:nvPicPr>
          <p:cNvPr id="344" name="Google Shape;344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1675" y="1564400"/>
            <a:ext cx="396000" cy="3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7A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244</TotalTime>
  <Words>1710</Words>
  <Application>Microsoft Macintosh PowerPoint</Application>
  <PresentationFormat>On-screen Show (16:9)</PresentationFormat>
  <Paragraphs>409</Paragraphs>
  <Slides>45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Arial</vt:lpstr>
      <vt:lpstr>Bradley Hand</vt:lpstr>
      <vt:lpstr>Calibri</vt:lpstr>
      <vt:lpstr>Georgia</vt:lpstr>
      <vt:lpstr>Roboto</vt:lpstr>
      <vt:lpstr>Roboto Light</vt:lpstr>
      <vt:lpstr>Roboto Medium</vt:lpstr>
      <vt:lpstr>Times New Roman</vt:lpstr>
      <vt:lpstr>Trebuchet MS</vt:lpstr>
      <vt:lpstr>Office Theme</vt:lpstr>
      <vt:lpstr>MLOps MLFlow – логирование экспериментов</vt:lpstr>
      <vt:lpstr>PowerPoint Presentation</vt:lpstr>
      <vt:lpstr>MLOps MLFlow – логирование экспериментов</vt:lpstr>
      <vt:lpstr>Маршрут вебинара</vt:lpstr>
      <vt:lpstr>Расскажите о себе</vt:lpstr>
      <vt:lpstr>Правила вебинара</vt:lpstr>
      <vt:lpstr>Об ОТУС</vt:lpstr>
      <vt:lpstr>PowerPoint Presentation</vt:lpstr>
      <vt:lpstr>Образование в ОТУС</vt:lpstr>
      <vt:lpstr>Напишите, пожалуйста, в чат подходящую цифру</vt:lpstr>
      <vt:lpstr>Версионирование и воспроизводимость</vt:lpstr>
      <vt:lpstr>Ключевые тезисы  </vt:lpstr>
      <vt:lpstr>Воспроизводимость</vt:lpstr>
      <vt:lpstr>Как мы разрабатываем модели</vt:lpstr>
      <vt:lpstr>Что тут не так</vt:lpstr>
      <vt:lpstr>Зачем нам воспроизводимость</vt:lpstr>
      <vt:lpstr>Data Drift</vt:lpstr>
      <vt:lpstr>Concept Drift</vt:lpstr>
      <vt:lpstr>Регулярное переобучение</vt:lpstr>
      <vt:lpstr>MLFlow</vt:lpstr>
      <vt:lpstr>Что это/из чего состоит</vt:lpstr>
      <vt:lpstr>Сценарии использования</vt:lpstr>
      <vt:lpstr>MLFlow Tracking</vt:lpstr>
      <vt:lpstr>MLFlow Model Registry</vt:lpstr>
      <vt:lpstr>HLD</vt:lpstr>
      <vt:lpstr>Практика</vt:lpstr>
      <vt:lpstr>Ключевые тезисы  </vt:lpstr>
      <vt:lpstr>Вопросы?</vt:lpstr>
      <vt:lpstr>Знакомство с командой и программой курса</vt:lpstr>
      <vt:lpstr>Команда курса</vt:lpstr>
      <vt:lpstr>Команда курса</vt:lpstr>
      <vt:lpstr>О курсе MLOps</vt:lpstr>
      <vt:lpstr>Карта курса</vt:lpstr>
      <vt:lpstr>Программа модуля</vt:lpstr>
      <vt:lpstr>Программа модуля</vt:lpstr>
      <vt:lpstr>Программа модуля</vt:lpstr>
      <vt:lpstr>Программа модуля</vt:lpstr>
      <vt:lpstr>Программа модуля</vt:lpstr>
      <vt:lpstr>Программа модуля</vt:lpstr>
      <vt:lpstr>Программа модуля</vt:lpstr>
      <vt:lpstr>Программа модуля</vt:lpstr>
      <vt:lpstr>Программа модуля</vt:lpstr>
      <vt:lpstr>Процесс обучения</vt:lpstr>
      <vt:lpstr>Заполните, пожалуйста, опрос о занятии по ссылке в чате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Ops</dc:title>
  <cp:lastModifiedBy>Стурейко Игорь Олегович</cp:lastModifiedBy>
  <cp:revision>8</cp:revision>
  <dcterms:created xsi:type="dcterms:W3CDTF">2024-07-23T07:20:56Z</dcterms:created>
  <dcterms:modified xsi:type="dcterms:W3CDTF">2024-07-24T16:42:12Z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2024-05-22T00:00:00Z</vt:filetime>
  </property>
  <property fmtid="{D5CDD505-2E9C-101B-9397-08002B2CF9AE}" pid="3" name="LastSaved">
    <vt:filetime>2024-07-23T00:00:00Z</vt:filetime>
  </property>
  <property fmtid="{D5CDD505-2E9C-101B-9397-08002B2CF9AE}" pid="4" name="Producer">
    <vt:lpwstr>macOS Version 14.2.1 (Build 23C71) Quartz PDFContext</vt:lpwstr>
  </property>
</Properties>
</file>